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68" r:id="rId5"/>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orient="horz" pos="777" userDrawn="1">
          <p15:clr>
            <a:srgbClr val="A4A3A4"/>
          </p15:clr>
        </p15:guide>
        <p15:guide id="3" orient="horz" pos="4178" userDrawn="1">
          <p15:clr>
            <a:srgbClr val="A4A3A4"/>
          </p15:clr>
        </p15:guide>
        <p15:guide id="4" pos="3840">
          <p15:clr>
            <a:srgbClr val="A4A3A4"/>
          </p15:clr>
        </p15:guide>
        <p15:guide id="5" orient="horz" pos="123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0C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232854-5B1E-C94F-B0A7-586AB42D9E6C}" v="2" dt="2021-02-19T22:02:37.6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830"/>
  </p:normalViewPr>
  <p:slideViewPr>
    <p:cSldViewPr snapToGrid="0" snapToObjects="1" showGuides="1">
      <p:cViewPr varScale="1">
        <p:scale>
          <a:sx n="165" d="100"/>
          <a:sy n="165" d="100"/>
        </p:scale>
        <p:origin x="936" y="208"/>
      </p:cViewPr>
      <p:guideLst>
        <p:guide orient="horz" pos="408"/>
        <p:guide orient="horz" pos="777"/>
        <p:guide orient="horz" pos="4178"/>
        <p:guide pos="3840"/>
        <p:guide orient="horz" pos="1234"/>
      </p:guideLst>
    </p:cSldViewPr>
  </p:slideViewPr>
  <p:notesTextViewPr>
    <p:cViewPr>
      <p:scale>
        <a:sx n="1" d="1"/>
        <a:sy n="1" d="1"/>
      </p:scale>
      <p:origin x="0" y="0"/>
    </p:cViewPr>
  </p:notesTextViewPr>
  <p:notesViewPr>
    <p:cSldViewPr snapToGrid="0" snapToObjects="1" showGuides="1">
      <p:cViewPr varScale="1">
        <p:scale>
          <a:sx n="135" d="100"/>
          <a:sy n="135" d="100"/>
        </p:scale>
        <p:origin x="356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A321E9-752E-DE43-94D4-2CFFC0F9FD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E2924E-13AB-7641-8E55-CF79E3FCFD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312360-9CB9-3E4A-A91B-9F2935D11922}" type="datetimeFigureOut">
              <a:rPr lang="en-US" smtClean="0"/>
              <a:t>2/19/21</a:t>
            </a:fld>
            <a:endParaRPr lang="en-US"/>
          </a:p>
        </p:txBody>
      </p:sp>
      <p:sp>
        <p:nvSpPr>
          <p:cNvPr id="4" name="Footer Placeholder 3">
            <a:extLst>
              <a:ext uri="{FF2B5EF4-FFF2-40B4-BE49-F238E27FC236}">
                <a16:creationId xmlns:a16="http://schemas.microsoft.com/office/drawing/2014/main" id="{43791B8E-DC52-C447-8487-4DE1E36D94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03487FC-9BCE-F348-AD35-0C7E304F7C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37E9BD-A2A2-C34E-BF35-F582CC126CCA}" type="slidenum">
              <a:rPr lang="en-US" smtClean="0"/>
              <a:t>‹#›</a:t>
            </a:fld>
            <a:endParaRPr lang="en-US"/>
          </a:p>
        </p:txBody>
      </p:sp>
    </p:spTree>
    <p:extLst>
      <p:ext uri="{BB962C8B-B14F-4D97-AF65-F5344CB8AC3E}">
        <p14:creationId xmlns:p14="http://schemas.microsoft.com/office/powerpoint/2010/main" val="486618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0F941-0EB7-324C-96A2-85017A6E75D9}" type="datetimeFigureOut">
              <a:rPr lang="en-US" smtClean="0"/>
              <a:t>2/19/21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DCA55-556C-E74A-B1FF-3E958AB1ACA5}" type="slidenum">
              <a:rPr lang="en-US" smtClean="0"/>
              <a:t>‹#›</a:t>
            </a:fld>
            <a:endParaRPr lang="en-US"/>
          </a:p>
        </p:txBody>
      </p:sp>
    </p:spTree>
    <p:extLst>
      <p:ext uri="{BB962C8B-B14F-4D97-AF65-F5344CB8AC3E}">
        <p14:creationId xmlns:p14="http://schemas.microsoft.com/office/powerpoint/2010/main" val="292285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3DCA55-556C-E74A-B1FF-3E958AB1ACA5}" type="slidenum">
              <a:rPr lang="en-US" smtClean="0"/>
              <a:t>5</a:t>
            </a:fld>
            <a:endParaRPr lang="en-US"/>
          </a:p>
        </p:txBody>
      </p:sp>
    </p:spTree>
    <p:extLst>
      <p:ext uri="{BB962C8B-B14F-4D97-AF65-F5344CB8AC3E}">
        <p14:creationId xmlns:p14="http://schemas.microsoft.com/office/powerpoint/2010/main" val="184139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3DCA55-556C-E74A-B1FF-3E958AB1ACA5}" type="slidenum">
              <a:rPr lang="en-US" smtClean="0"/>
              <a:t>10</a:t>
            </a:fld>
            <a:endParaRPr lang="en-US"/>
          </a:p>
        </p:txBody>
      </p:sp>
    </p:spTree>
    <p:extLst>
      <p:ext uri="{BB962C8B-B14F-4D97-AF65-F5344CB8AC3E}">
        <p14:creationId xmlns:p14="http://schemas.microsoft.com/office/powerpoint/2010/main" val="1404514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3DCA55-556C-E74A-B1FF-3E958AB1ACA5}" type="slidenum">
              <a:rPr lang="en-US" smtClean="0"/>
              <a:t>11</a:t>
            </a:fld>
            <a:endParaRPr lang="en-US"/>
          </a:p>
        </p:txBody>
      </p:sp>
    </p:spTree>
    <p:extLst>
      <p:ext uri="{BB962C8B-B14F-4D97-AF65-F5344CB8AC3E}">
        <p14:creationId xmlns:p14="http://schemas.microsoft.com/office/powerpoint/2010/main" val="118299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3DCA55-556C-E74A-B1FF-3E958AB1ACA5}" type="slidenum">
              <a:rPr lang="en-US" smtClean="0"/>
              <a:t>13</a:t>
            </a:fld>
            <a:endParaRPr lang="en-US"/>
          </a:p>
        </p:txBody>
      </p:sp>
    </p:spTree>
    <p:extLst>
      <p:ext uri="{BB962C8B-B14F-4D97-AF65-F5344CB8AC3E}">
        <p14:creationId xmlns:p14="http://schemas.microsoft.com/office/powerpoint/2010/main" val="25389891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52F9-D5C6-7245-A5B0-55E2F768DBAC}"/>
              </a:ext>
            </a:extLst>
          </p:cNvPr>
          <p:cNvSpPr>
            <a:spLocks noGrp="1"/>
          </p:cNvSpPr>
          <p:nvPr>
            <p:ph type="ctrTitle"/>
          </p:nvPr>
        </p:nvSpPr>
        <p:spPr>
          <a:xfrm>
            <a:off x="4132868" y="2191037"/>
            <a:ext cx="5965200" cy="943201"/>
          </a:xfrm>
          <a:prstGeom prst="roundRect">
            <a:avLst>
              <a:gd name="adj" fmla="val 50000"/>
            </a:avLst>
          </a:prstGeom>
          <a:solidFill>
            <a:srgbClr val="850C70"/>
          </a:solidFill>
        </p:spPr>
        <p:txBody>
          <a:bodyPr vert="horz" lIns="396000" rIns="396000" anchor="ctr" anchorCtr="0">
            <a:noAutofit/>
          </a:bodyPr>
          <a:lstStyle>
            <a:lvl1pPr algn="l">
              <a:defRPr sz="23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Box 9">
            <a:extLst>
              <a:ext uri="{FF2B5EF4-FFF2-40B4-BE49-F238E27FC236}">
                <a16:creationId xmlns:a16="http://schemas.microsoft.com/office/drawing/2014/main" id="{D9BB4E90-826F-114D-BEB5-7316EC2EA410}"/>
              </a:ext>
            </a:extLst>
          </p:cNvPr>
          <p:cNvSpPr txBox="1"/>
          <p:nvPr userDrawn="1"/>
        </p:nvSpPr>
        <p:spPr>
          <a:xfrm>
            <a:off x="746690" y="5401559"/>
            <a:ext cx="10717474" cy="1089337"/>
          </a:xfrm>
          <a:prstGeom prst="rect">
            <a:avLst/>
          </a:prstGeom>
          <a:noFill/>
        </p:spPr>
        <p:txBody>
          <a:bodyPr wrap="square" rtlCol="0">
            <a:spAutoFit/>
          </a:bodyPr>
          <a:lstStyle/>
          <a:p>
            <a:pPr>
              <a:lnSpc>
                <a:spcPct val="120000"/>
              </a:lnSpc>
            </a:pPr>
            <a:r>
              <a:rPr lang="en-CA" sz="1100" kern="1200" dirty="0">
                <a:solidFill>
                  <a:schemeClr val="tx1"/>
                </a:solidFill>
                <a:effectLst/>
                <a:latin typeface="Arial" panose="020B0604020202020204" pitchFamily="34" charset="0"/>
                <a:ea typeface="+mn-ea"/>
                <a:cs typeface="Arial" panose="020B0604020202020204" pitchFamily="34" charset="0"/>
              </a:rPr>
              <a:t>CONTRAVE is indicated as an adjunct to a reduced-calorie diet and increased physical activity for chronic </a:t>
            </a:r>
            <a:br>
              <a:rPr lang="en-CA" sz="1100" kern="1200" dirty="0">
                <a:solidFill>
                  <a:schemeClr val="tx1"/>
                </a:solidFill>
                <a:effectLst/>
                <a:latin typeface="Arial" panose="020B0604020202020204" pitchFamily="34" charset="0"/>
                <a:ea typeface="+mn-ea"/>
                <a:cs typeface="Arial" panose="020B0604020202020204" pitchFamily="34" charset="0"/>
              </a:rPr>
            </a:br>
            <a:r>
              <a:rPr lang="en-CA" sz="1100" kern="1200" dirty="0">
                <a:solidFill>
                  <a:schemeClr val="tx1"/>
                </a:solidFill>
                <a:effectLst/>
                <a:latin typeface="Arial" panose="020B0604020202020204" pitchFamily="34" charset="0"/>
                <a:ea typeface="+mn-ea"/>
                <a:cs typeface="Arial" panose="020B0604020202020204" pitchFamily="34" charset="0"/>
              </a:rPr>
              <a:t>weight management in adults with an initial body mass index (BMI) of:</a:t>
            </a:r>
          </a:p>
          <a:p>
            <a:pPr marL="171450" indent="-171450">
              <a:lnSpc>
                <a:spcPct val="120000"/>
              </a:lnSpc>
              <a:buFont typeface="Arial" panose="020B0604020202020204" pitchFamily="34" charset="0"/>
              <a:buChar char="•"/>
            </a:pPr>
            <a:r>
              <a:rPr lang="en-CA" sz="1100" kern="1200" dirty="0">
                <a:solidFill>
                  <a:schemeClr val="tx1"/>
                </a:solidFill>
                <a:effectLst/>
                <a:latin typeface="Arial" panose="020B0604020202020204" pitchFamily="34" charset="0"/>
                <a:ea typeface="+mn-ea"/>
                <a:cs typeface="Arial" panose="020B0604020202020204" pitchFamily="34" charset="0"/>
              </a:rPr>
              <a:t>30 kg/m</a:t>
            </a:r>
            <a:r>
              <a:rPr lang="en-CA" sz="1100" kern="1200" baseline="30000" dirty="0">
                <a:solidFill>
                  <a:schemeClr val="tx1"/>
                </a:solidFill>
                <a:effectLst/>
                <a:latin typeface="Arial" panose="020B0604020202020204" pitchFamily="34" charset="0"/>
                <a:ea typeface="+mn-ea"/>
                <a:cs typeface="Arial" panose="020B0604020202020204" pitchFamily="34" charset="0"/>
              </a:rPr>
              <a:t>2</a:t>
            </a:r>
            <a:r>
              <a:rPr lang="en-CA" sz="1100" kern="1200" dirty="0">
                <a:solidFill>
                  <a:schemeClr val="tx1"/>
                </a:solidFill>
                <a:effectLst/>
                <a:latin typeface="Arial" panose="020B0604020202020204" pitchFamily="34" charset="0"/>
                <a:ea typeface="+mn-ea"/>
                <a:cs typeface="Arial" panose="020B0604020202020204" pitchFamily="34" charset="0"/>
              </a:rPr>
              <a:t> or greater (obese) or</a:t>
            </a:r>
          </a:p>
          <a:p>
            <a:pPr marL="171450" indent="-171450">
              <a:lnSpc>
                <a:spcPct val="120000"/>
              </a:lnSpc>
              <a:buFont typeface="Arial" panose="020B0604020202020204" pitchFamily="34" charset="0"/>
              <a:buChar char="•"/>
            </a:pPr>
            <a:r>
              <a:rPr lang="en-CA" sz="1100" kern="1200" dirty="0">
                <a:solidFill>
                  <a:schemeClr val="tx1"/>
                </a:solidFill>
                <a:effectLst/>
                <a:latin typeface="Arial" panose="020B0604020202020204" pitchFamily="34" charset="0"/>
                <a:ea typeface="+mn-ea"/>
                <a:cs typeface="Arial" panose="020B0604020202020204" pitchFamily="34" charset="0"/>
              </a:rPr>
              <a:t>27 kg/m</a:t>
            </a:r>
            <a:r>
              <a:rPr lang="en-CA" sz="1100" kern="1200" baseline="30000" dirty="0">
                <a:solidFill>
                  <a:schemeClr val="tx1"/>
                </a:solidFill>
                <a:effectLst/>
                <a:latin typeface="Arial" panose="020B0604020202020204" pitchFamily="34" charset="0"/>
                <a:ea typeface="+mn-ea"/>
                <a:cs typeface="Arial" panose="020B0604020202020204" pitchFamily="34" charset="0"/>
              </a:rPr>
              <a:t>2</a:t>
            </a:r>
            <a:r>
              <a:rPr lang="en-CA" sz="1100" kern="1200" dirty="0">
                <a:solidFill>
                  <a:schemeClr val="tx1"/>
                </a:solidFill>
                <a:effectLst/>
                <a:latin typeface="Arial" panose="020B0604020202020204" pitchFamily="34" charset="0"/>
                <a:ea typeface="+mn-ea"/>
                <a:cs typeface="Arial" panose="020B0604020202020204" pitchFamily="34" charset="0"/>
              </a:rPr>
              <a:t> or greater (overweight) in the presence of at least one weight-related comorbidity </a:t>
            </a:r>
            <a:br>
              <a:rPr lang="en-CA" sz="1100" kern="1200" dirty="0">
                <a:solidFill>
                  <a:schemeClr val="tx1"/>
                </a:solidFill>
                <a:effectLst/>
                <a:latin typeface="Arial" panose="020B0604020202020204" pitchFamily="34" charset="0"/>
                <a:ea typeface="+mn-ea"/>
                <a:cs typeface="Arial" panose="020B0604020202020204" pitchFamily="34" charset="0"/>
              </a:rPr>
            </a:br>
            <a:r>
              <a:rPr lang="en-CA" sz="1100" kern="1200" dirty="0">
                <a:solidFill>
                  <a:schemeClr val="tx1"/>
                </a:solidFill>
                <a:effectLst/>
                <a:latin typeface="Arial" panose="020B0604020202020204" pitchFamily="34" charset="0"/>
                <a:ea typeface="+mn-ea"/>
                <a:cs typeface="Arial" panose="020B0604020202020204" pitchFamily="34" charset="0"/>
              </a:rPr>
              <a:t>(e.g., controlled hypertension, type 2 diabetes mellitus, or dyslipidemia).</a:t>
            </a:r>
          </a:p>
        </p:txBody>
      </p:sp>
    </p:spTree>
    <p:extLst>
      <p:ext uri="{BB962C8B-B14F-4D97-AF65-F5344CB8AC3E}">
        <p14:creationId xmlns:p14="http://schemas.microsoft.com/office/powerpoint/2010/main" val="1409149479"/>
      </p:ext>
    </p:extLst>
  </p:cSld>
  <p:clrMapOvr>
    <a:masterClrMapping/>
  </p:clrMapOvr>
  <p:extLst>
    <p:ext uri="{DCECCB84-F9BA-43D5-87BE-67443E8EF086}">
      <p15:sldGuideLst xmlns:p15="http://schemas.microsoft.com/office/powerpoint/2012/main">
        <p15:guide id="2" pos="529" userDrawn="1">
          <p15:clr>
            <a:srgbClr val="FBAE40"/>
          </p15:clr>
        </p15:guide>
        <p15:guide id="3" pos="715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9B9B7-ED52-0A4D-9A41-64EC02CD212E}"/>
              </a:ext>
            </a:extLst>
          </p:cNvPr>
          <p:cNvSpPr>
            <a:spLocks noGrp="1"/>
          </p:cNvSpPr>
          <p:nvPr>
            <p:ph type="title"/>
          </p:nvPr>
        </p:nvSpPr>
        <p:spPr>
          <a:xfrm>
            <a:off x="753356" y="421687"/>
            <a:ext cx="10690783" cy="624689"/>
          </a:xfrm>
          <a:prstGeom prst="rect">
            <a:avLst/>
          </a:prstGeom>
        </p:spPr>
        <p:txBody>
          <a:bodyPr anchor="b" anchorCtr="0">
            <a:noAutofit/>
          </a:bodyPr>
          <a:lstStyle>
            <a:lvl1pPr>
              <a:defRPr sz="2300" b="1" i="0">
                <a:solidFill>
                  <a:srgbClr val="850C7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9AACA45-0CED-0F45-8E96-970DF1F7520C}"/>
              </a:ext>
            </a:extLst>
          </p:cNvPr>
          <p:cNvSpPr>
            <a:spLocks noGrp="1"/>
          </p:cNvSpPr>
          <p:nvPr>
            <p:ph idx="1"/>
          </p:nvPr>
        </p:nvSpPr>
        <p:spPr>
          <a:xfrm>
            <a:off x="753356" y="1825625"/>
            <a:ext cx="10690783" cy="3745616"/>
          </a:xfrm>
          <a:prstGeom prst="rect">
            <a:avLst/>
          </a:prstGeom>
        </p:spPr>
        <p:txBody>
          <a:bodyPr>
            <a:normAutofit/>
          </a:bodyPr>
          <a:lstStyle>
            <a:lvl1pPr>
              <a:buClr>
                <a:schemeClr val="accent1"/>
              </a:buClr>
              <a:defRPr sz="1800">
                <a:latin typeface="Arial" panose="020B0604020202020204" pitchFamily="34" charset="0"/>
                <a:cs typeface="Arial" panose="020B0604020202020204" pitchFamily="34" charset="0"/>
              </a:defRPr>
            </a:lvl1pPr>
            <a:lvl2pPr>
              <a:buClr>
                <a:schemeClr val="accent1"/>
              </a:buClr>
              <a:defRPr sz="1600">
                <a:latin typeface="Arial" panose="020B0604020202020204" pitchFamily="34" charset="0"/>
                <a:cs typeface="Arial" panose="020B0604020202020204" pitchFamily="34" charset="0"/>
              </a:defRPr>
            </a:lvl2pPr>
            <a:lvl3pPr>
              <a:buClr>
                <a:schemeClr val="accent1"/>
              </a:buClr>
              <a:defRPr sz="1400">
                <a:latin typeface="Arial" panose="020B0604020202020204" pitchFamily="34" charset="0"/>
                <a:cs typeface="Arial" panose="020B0604020202020204" pitchFamily="34" charset="0"/>
              </a:defRPr>
            </a:lvl3pPr>
            <a:lvl4pPr>
              <a:buClr>
                <a:schemeClr val="accent1"/>
              </a:buClr>
              <a:defRPr sz="1200">
                <a:latin typeface="Arial" panose="020B0604020202020204" pitchFamily="34" charset="0"/>
                <a:cs typeface="Arial" panose="020B0604020202020204" pitchFamily="34" charset="0"/>
              </a:defRPr>
            </a:lvl4pPr>
            <a:lvl5pPr>
              <a:buClr>
                <a:schemeClr val="accent1"/>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21EE915B-9F12-A24C-9C7D-41CB18662DD3}"/>
              </a:ext>
            </a:extLst>
          </p:cNvPr>
          <p:cNvSpPr>
            <a:spLocks noGrp="1"/>
          </p:cNvSpPr>
          <p:nvPr>
            <p:ph type="body" sz="quarter" idx="13" hasCustomPrompt="1"/>
          </p:nvPr>
        </p:nvSpPr>
        <p:spPr>
          <a:xfrm>
            <a:off x="753356" y="1055983"/>
            <a:ext cx="10690783" cy="509587"/>
          </a:xfrm>
          <a:prstGeom prst="rect">
            <a:avLst/>
          </a:prstGeom>
        </p:spPr>
        <p:txBody>
          <a:bodyPr/>
          <a:lstStyle>
            <a:lvl1pPr>
              <a:buNone/>
              <a:defRPr sz="1500" b="1">
                <a:solidFill>
                  <a:schemeClr val="accent2"/>
                </a:solidFill>
                <a:latin typeface="Arial" panose="020B0604020202020204" pitchFamily="34" charset="0"/>
                <a:cs typeface="Arial" panose="020B0604020202020204" pitchFamily="34" charset="0"/>
              </a:defRPr>
            </a:lvl1pPr>
          </a:lstStyle>
          <a:p>
            <a:pPr lvl="0"/>
            <a:r>
              <a:rPr lang="en-US" dirty="0"/>
              <a:t>Click to edit Master subtitle style</a:t>
            </a:r>
          </a:p>
        </p:txBody>
      </p:sp>
      <p:sp>
        <p:nvSpPr>
          <p:cNvPr id="10" name="Content Placeholder 9">
            <a:extLst>
              <a:ext uri="{FF2B5EF4-FFF2-40B4-BE49-F238E27FC236}">
                <a16:creationId xmlns:a16="http://schemas.microsoft.com/office/drawing/2014/main" id="{21D33D2C-6B77-DE4B-B080-5CECEF0CC4F2}"/>
              </a:ext>
            </a:extLst>
          </p:cNvPr>
          <p:cNvSpPr>
            <a:spLocks noGrp="1"/>
          </p:cNvSpPr>
          <p:nvPr>
            <p:ph sz="quarter" idx="14" hasCustomPrompt="1"/>
          </p:nvPr>
        </p:nvSpPr>
        <p:spPr>
          <a:xfrm>
            <a:off x="753356" y="5684838"/>
            <a:ext cx="10690783" cy="751475"/>
          </a:xfrm>
          <a:prstGeom prst="rect">
            <a:avLst/>
          </a:prstGeom>
        </p:spPr>
        <p:txBody>
          <a:bodyPr anchor="b" anchorCtr="0"/>
          <a:lstStyle>
            <a:lvl1pPr>
              <a:spcBef>
                <a:spcPts val="200"/>
              </a:spcBef>
              <a:buNone/>
              <a:defRPr sz="90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edit Master footnote style</a:t>
            </a:r>
          </a:p>
        </p:txBody>
      </p:sp>
    </p:spTree>
    <p:extLst>
      <p:ext uri="{BB962C8B-B14F-4D97-AF65-F5344CB8AC3E}">
        <p14:creationId xmlns:p14="http://schemas.microsoft.com/office/powerpoint/2010/main" val="4198523069"/>
      </p:ext>
    </p:extLst>
  </p:cSld>
  <p:clrMapOvr>
    <a:masterClrMapping/>
  </p:clrMapOvr>
  <p:extLst>
    <p:ext uri="{DCECCB84-F9BA-43D5-87BE-67443E8EF086}">
      <p15:sldGuideLst xmlns:p15="http://schemas.microsoft.com/office/powerpoint/2012/main">
        <p15:guide id="1" pos="529" userDrawn="1">
          <p15:clr>
            <a:srgbClr val="FBAE40"/>
          </p15:clr>
        </p15:guide>
        <p15:guide id="2" pos="715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1FE094-C214-6B47-9BB0-86E153159B7C}"/>
              </a:ext>
            </a:extLst>
          </p:cNvPr>
          <p:cNvSpPr>
            <a:spLocks noGrp="1"/>
          </p:cNvSpPr>
          <p:nvPr>
            <p:ph sz="half" idx="1"/>
          </p:nvPr>
        </p:nvSpPr>
        <p:spPr>
          <a:xfrm>
            <a:off x="747861" y="1825625"/>
            <a:ext cx="5271939" cy="3613641"/>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01E3EE6-7FBE-144B-87DB-4ADC3F7867B5}"/>
              </a:ext>
            </a:extLst>
          </p:cNvPr>
          <p:cNvSpPr>
            <a:spLocks noGrp="1"/>
          </p:cNvSpPr>
          <p:nvPr>
            <p:ph sz="half" idx="2"/>
          </p:nvPr>
        </p:nvSpPr>
        <p:spPr>
          <a:xfrm>
            <a:off x="6177695" y="1825625"/>
            <a:ext cx="5271939" cy="3613641"/>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059F4E4-3213-1D48-9C5D-BD0EB238FB58}"/>
              </a:ext>
            </a:extLst>
          </p:cNvPr>
          <p:cNvSpPr>
            <a:spLocks noGrp="1"/>
          </p:cNvSpPr>
          <p:nvPr>
            <p:ph type="title"/>
          </p:nvPr>
        </p:nvSpPr>
        <p:spPr>
          <a:xfrm>
            <a:off x="753356" y="421687"/>
            <a:ext cx="10690783" cy="624689"/>
          </a:xfrm>
          <a:prstGeom prst="rect">
            <a:avLst/>
          </a:prstGeom>
        </p:spPr>
        <p:txBody>
          <a:bodyPr anchor="b" anchorCtr="0">
            <a:noAutofit/>
          </a:bodyPr>
          <a:lstStyle>
            <a:lvl1pPr>
              <a:defRPr sz="2300" b="1" i="0">
                <a:solidFill>
                  <a:srgbClr val="850C7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7">
            <a:extLst>
              <a:ext uri="{FF2B5EF4-FFF2-40B4-BE49-F238E27FC236}">
                <a16:creationId xmlns:a16="http://schemas.microsoft.com/office/drawing/2014/main" id="{FAB87A34-2E4B-A44A-AFF7-147850D0371B}"/>
              </a:ext>
            </a:extLst>
          </p:cNvPr>
          <p:cNvSpPr>
            <a:spLocks noGrp="1"/>
          </p:cNvSpPr>
          <p:nvPr>
            <p:ph type="body" sz="quarter" idx="13" hasCustomPrompt="1"/>
          </p:nvPr>
        </p:nvSpPr>
        <p:spPr>
          <a:xfrm>
            <a:off x="753356" y="1055983"/>
            <a:ext cx="10690783" cy="509587"/>
          </a:xfrm>
          <a:prstGeom prst="rect">
            <a:avLst/>
          </a:prstGeom>
        </p:spPr>
        <p:txBody>
          <a:bodyPr/>
          <a:lstStyle>
            <a:lvl1pPr>
              <a:buNone/>
              <a:defRPr sz="1500" b="1">
                <a:solidFill>
                  <a:schemeClr val="accent2"/>
                </a:solidFill>
                <a:latin typeface="Arial" panose="020B0604020202020204" pitchFamily="34" charset="0"/>
                <a:cs typeface="Arial" panose="020B0604020202020204" pitchFamily="34" charset="0"/>
              </a:defRPr>
            </a:lvl1pPr>
          </a:lstStyle>
          <a:p>
            <a:pPr lvl="0"/>
            <a:r>
              <a:rPr lang="en-US" dirty="0"/>
              <a:t>Click to edit Master subtitle style</a:t>
            </a:r>
          </a:p>
        </p:txBody>
      </p:sp>
      <p:sp>
        <p:nvSpPr>
          <p:cNvPr id="11" name="Content Placeholder 9">
            <a:extLst>
              <a:ext uri="{FF2B5EF4-FFF2-40B4-BE49-F238E27FC236}">
                <a16:creationId xmlns:a16="http://schemas.microsoft.com/office/drawing/2014/main" id="{2413805C-3715-1948-B286-DF25489F7290}"/>
              </a:ext>
            </a:extLst>
          </p:cNvPr>
          <p:cNvSpPr>
            <a:spLocks noGrp="1"/>
          </p:cNvSpPr>
          <p:nvPr>
            <p:ph sz="quarter" idx="14" hasCustomPrompt="1"/>
          </p:nvPr>
        </p:nvSpPr>
        <p:spPr>
          <a:xfrm>
            <a:off x="753356" y="5684838"/>
            <a:ext cx="10690783" cy="751475"/>
          </a:xfrm>
          <a:prstGeom prst="rect">
            <a:avLst/>
          </a:prstGeom>
        </p:spPr>
        <p:txBody>
          <a:bodyPr anchor="b" anchorCtr="0"/>
          <a:lstStyle>
            <a:lvl1pPr>
              <a:spcBef>
                <a:spcPts val="200"/>
              </a:spcBef>
              <a:buNone/>
              <a:defRPr sz="90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edit Master footnote style</a:t>
            </a:r>
          </a:p>
        </p:txBody>
      </p:sp>
    </p:spTree>
    <p:extLst>
      <p:ext uri="{BB962C8B-B14F-4D97-AF65-F5344CB8AC3E}">
        <p14:creationId xmlns:p14="http://schemas.microsoft.com/office/powerpoint/2010/main" val="1503335705"/>
      </p:ext>
    </p:extLst>
  </p:cSld>
  <p:clrMapOvr>
    <a:masterClrMapping/>
  </p:clrMapOvr>
  <p:extLst>
    <p:ext uri="{DCECCB84-F9BA-43D5-87BE-67443E8EF086}">
      <p15:sldGuideLst xmlns:p15="http://schemas.microsoft.com/office/powerpoint/2012/main">
        <p15:guide id="1" pos="529" userDrawn="1">
          <p15:clr>
            <a:srgbClr val="FBAE40"/>
          </p15:clr>
        </p15:guide>
        <p15:guide id="2" pos="715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BA493-E26A-7C48-8488-EE7E591C38CB}"/>
              </a:ext>
            </a:extLst>
          </p:cNvPr>
          <p:cNvSpPr>
            <a:spLocks noGrp="1"/>
          </p:cNvSpPr>
          <p:nvPr>
            <p:ph type="body" idx="1"/>
          </p:nvPr>
        </p:nvSpPr>
        <p:spPr>
          <a:xfrm>
            <a:off x="747862" y="1681163"/>
            <a:ext cx="5249714" cy="509587"/>
          </a:xfrm>
          <a:prstGeom prst="rect">
            <a:avLst/>
          </a:prstGeom>
        </p:spPr>
        <p:txBody>
          <a:bodyPr anchor="b"/>
          <a:lstStyle>
            <a:lvl1pPr marL="0" indent="0">
              <a:buNone/>
              <a:defRPr sz="1500" b="0">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238E4B-8D20-A840-8794-8FD0C99B31DA}"/>
              </a:ext>
            </a:extLst>
          </p:cNvPr>
          <p:cNvSpPr>
            <a:spLocks noGrp="1"/>
          </p:cNvSpPr>
          <p:nvPr>
            <p:ph sz="half" idx="2"/>
          </p:nvPr>
        </p:nvSpPr>
        <p:spPr>
          <a:xfrm>
            <a:off x="747862" y="2190751"/>
            <a:ext cx="5249714" cy="3389917"/>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700E2-0457-2A44-844C-51FA5AEFAC50}"/>
              </a:ext>
            </a:extLst>
          </p:cNvPr>
          <p:cNvSpPr>
            <a:spLocks noGrp="1"/>
          </p:cNvSpPr>
          <p:nvPr>
            <p:ph type="body" sz="quarter" idx="3"/>
          </p:nvPr>
        </p:nvSpPr>
        <p:spPr>
          <a:xfrm>
            <a:off x="6163076" y="1681163"/>
            <a:ext cx="5275568" cy="509587"/>
          </a:xfrm>
          <a:prstGeom prst="rect">
            <a:avLst/>
          </a:prstGeom>
        </p:spPr>
        <p:txBody>
          <a:bodyPr anchor="b"/>
          <a:lstStyle>
            <a:lvl1pPr marL="0" indent="0">
              <a:buNone/>
              <a:defRPr sz="1500" b="0">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FF53FD-DF03-CF4D-853F-F12A0BC0BD94}"/>
              </a:ext>
            </a:extLst>
          </p:cNvPr>
          <p:cNvSpPr>
            <a:spLocks noGrp="1"/>
          </p:cNvSpPr>
          <p:nvPr>
            <p:ph sz="quarter" idx="4"/>
          </p:nvPr>
        </p:nvSpPr>
        <p:spPr>
          <a:xfrm>
            <a:off x="6163076" y="2190751"/>
            <a:ext cx="5275568" cy="3389917"/>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79A72B5-F8F3-3A42-8C87-8783A3F8B95B}"/>
              </a:ext>
            </a:extLst>
          </p:cNvPr>
          <p:cNvSpPr>
            <a:spLocks noGrp="1"/>
          </p:cNvSpPr>
          <p:nvPr>
            <p:ph type="title"/>
          </p:nvPr>
        </p:nvSpPr>
        <p:spPr>
          <a:xfrm>
            <a:off x="753356" y="421687"/>
            <a:ext cx="10690783" cy="624689"/>
          </a:xfrm>
          <a:prstGeom prst="rect">
            <a:avLst/>
          </a:prstGeom>
        </p:spPr>
        <p:txBody>
          <a:bodyPr anchor="b" anchorCtr="0">
            <a:noAutofit/>
          </a:bodyPr>
          <a:lstStyle>
            <a:lvl1pPr>
              <a:defRPr sz="2300" b="1" i="0">
                <a:solidFill>
                  <a:srgbClr val="850C7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7">
            <a:extLst>
              <a:ext uri="{FF2B5EF4-FFF2-40B4-BE49-F238E27FC236}">
                <a16:creationId xmlns:a16="http://schemas.microsoft.com/office/drawing/2014/main" id="{08C3CD53-5F31-4E42-99C9-A4B5478071D5}"/>
              </a:ext>
            </a:extLst>
          </p:cNvPr>
          <p:cNvSpPr>
            <a:spLocks noGrp="1"/>
          </p:cNvSpPr>
          <p:nvPr>
            <p:ph type="body" sz="quarter" idx="13" hasCustomPrompt="1"/>
          </p:nvPr>
        </p:nvSpPr>
        <p:spPr>
          <a:xfrm>
            <a:off x="753356" y="1055983"/>
            <a:ext cx="10690783" cy="509587"/>
          </a:xfrm>
          <a:prstGeom prst="rect">
            <a:avLst/>
          </a:prstGeom>
        </p:spPr>
        <p:txBody>
          <a:bodyPr/>
          <a:lstStyle>
            <a:lvl1pPr>
              <a:buNone/>
              <a:defRPr sz="1500" b="1">
                <a:solidFill>
                  <a:schemeClr val="accent2"/>
                </a:solidFill>
                <a:latin typeface="Arial" panose="020B0604020202020204" pitchFamily="34" charset="0"/>
                <a:cs typeface="Arial" panose="020B0604020202020204" pitchFamily="34" charset="0"/>
              </a:defRPr>
            </a:lvl1pPr>
          </a:lstStyle>
          <a:p>
            <a:pPr lvl="0"/>
            <a:r>
              <a:rPr lang="en-US" dirty="0"/>
              <a:t>Click to edit Master subtitle style</a:t>
            </a:r>
          </a:p>
        </p:txBody>
      </p:sp>
      <p:sp>
        <p:nvSpPr>
          <p:cNvPr id="13" name="Content Placeholder 9">
            <a:extLst>
              <a:ext uri="{FF2B5EF4-FFF2-40B4-BE49-F238E27FC236}">
                <a16:creationId xmlns:a16="http://schemas.microsoft.com/office/drawing/2014/main" id="{DA685F60-E401-6440-9C0F-FD9FC5E6AFC0}"/>
              </a:ext>
            </a:extLst>
          </p:cNvPr>
          <p:cNvSpPr>
            <a:spLocks noGrp="1"/>
          </p:cNvSpPr>
          <p:nvPr>
            <p:ph sz="quarter" idx="14" hasCustomPrompt="1"/>
          </p:nvPr>
        </p:nvSpPr>
        <p:spPr>
          <a:xfrm>
            <a:off x="753356" y="5684838"/>
            <a:ext cx="10690783" cy="751475"/>
          </a:xfrm>
          <a:prstGeom prst="rect">
            <a:avLst/>
          </a:prstGeom>
        </p:spPr>
        <p:txBody>
          <a:bodyPr anchor="b" anchorCtr="0"/>
          <a:lstStyle>
            <a:lvl1pPr>
              <a:spcBef>
                <a:spcPts val="200"/>
              </a:spcBef>
              <a:buNone/>
              <a:defRPr sz="90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edit Master footnote style</a:t>
            </a:r>
          </a:p>
        </p:txBody>
      </p:sp>
    </p:spTree>
    <p:extLst>
      <p:ext uri="{BB962C8B-B14F-4D97-AF65-F5344CB8AC3E}">
        <p14:creationId xmlns:p14="http://schemas.microsoft.com/office/powerpoint/2010/main" val="134082741"/>
      </p:ext>
    </p:extLst>
  </p:cSld>
  <p:clrMapOvr>
    <a:masterClrMapping/>
  </p:clrMapOvr>
  <p:extLst>
    <p:ext uri="{DCECCB84-F9BA-43D5-87BE-67443E8EF086}">
      <p15:sldGuideLst xmlns:p15="http://schemas.microsoft.com/office/powerpoint/2012/main">
        <p15:guide id="1" pos="529" userDrawn="1">
          <p15:clr>
            <a:srgbClr val="FBAE40"/>
          </p15:clr>
        </p15:guide>
        <p15:guide id="2" pos="715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B3A2B2-4A68-7C4C-A40F-5BB50279CD47}"/>
              </a:ext>
            </a:extLst>
          </p:cNvPr>
          <p:cNvSpPr txBox="1">
            <a:spLocks/>
          </p:cNvSpPr>
          <p:nvPr userDrawn="1"/>
        </p:nvSpPr>
        <p:spPr>
          <a:xfrm>
            <a:off x="753356" y="421687"/>
            <a:ext cx="10690783" cy="624689"/>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300" b="1" i="0" kern="1200">
                <a:solidFill>
                  <a:srgbClr val="850C70"/>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7" name="Text Placeholder 7">
            <a:extLst>
              <a:ext uri="{FF2B5EF4-FFF2-40B4-BE49-F238E27FC236}">
                <a16:creationId xmlns:a16="http://schemas.microsoft.com/office/drawing/2014/main" id="{705A5921-5AA5-1046-A700-508148140C24}"/>
              </a:ext>
            </a:extLst>
          </p:cNvPr>
          <p:cNvSpPr>
            <a:spLocks noGrp="1"/>
          </p:cNvSpPr>
          <p:nvPr>
            <p:ph type="body" sz="quarter" idx="13" hasCustomPrompt="1"/>
          </p:nvPr>
        </p:nvSpPr>
        <p:spPr>
          <a:xfrm>
            <a:off x="753356" y="1055983"/>
            <a:ext cx="10690783" cy="509587"/>
          </a:xfrm>
          <a:prstGeom prst="rect">
            <a:avLst/>
          </a:prstGeom>
        </p:spPr>
        <p:txBody>
          <a:bodyPr/>
          <a:lstStyle>
            <a:lvl1pPr>
              <a:buNone/>
              <a:defRPr sz="1500" b="1">
                <a:solidFill>
                  <a:schemeClr val="accent2"/>
                </a:solidFill>
                <a:latin typeface="Arial" panose="020B0604020202020204" pitchFamily="34" charset="0"/>
                <a:cs typeface="Arial" panose="020B0604020202020204" pitchFamily="34" charset="0"/>
              </a:defRPr>
            </a:lvl1pPr>
          </a:lstStyle>
          <a:p>
            <a:pPr lvl="0"/>
            <a:r>
              <a:rPr lang="en-US" dirty="0"/>
              <a:t>Click to edit Master subtitle style</a:t>
            </a:r>
          </a:p>
        </p:txBody>
      </p:sp>
      <p:sp>
        <p:nvSpPr>
          <p:cNvPr id="9" name="Content Placeholder 9">
            <a:extLst>
              <a:ext uri="{FF2B5EF4-FFF2-40B4-BE49-F238E27FC236}">
                <a16:creationId xmlns:a16="http://schemas.microsoft.com/office/drawing/2014/main" id="{A3F13A87-A090-1C4C-8A05-4753A961CD9B}"/>
              </a:ext>
            </a:extLst>
          </p:cNvPr>
          <p:cNvSpPr>
            <a:spLocks noGrp="1"/>
          </p:cNvSpPr>
          <p:nvPr>
            <p:ph sz="quarter" idx="14" hasCustomPrompt="1"/>
          </p:nvPr>
        </p:nvSpPr>
        <p:spPr>
          <a:xfrm>
            <a:off x="753356" y="5684838"/>
            <a:ext cx="10690783" cy="751475"/>
          </a:xfrm>
          <a:prstGeom prst="rect">
            <a:avLst/>
          </a:prstGeom>
        </p:spPr>
        <p:txBody>
          <a:bodyPr anchor="b" anchorCtr="0"/>
          <a:lstStyle>
            <a:lvl1pPr>
              <a:spcBef>
                <a:spcPts val="200"/>
              </a:spcBef>
              <a:buNone/>
              <a:defRPr sz="90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edit Master footnote style</a:t>
            </a:r>
          </a:p>
        </p:txBody>
      </p:sp>
    </p:spTree>
    <p:extLst>
      <p:ext uri="{BB962C8B-B14F-4D97-AF65-F5344CB8AC3E}">
        <p14:creationId xmlns:p14="http://schemas.microsoft.com/office/powerpoint/2010/main" val="3041199622"/>
      </p:ext>
    </p:extLst>
  </p:cSld>
  <p:clrMapOvr>
    <a:masterClrMapping/>
  </p:clrMapOvr>
  <p:extLst>
    <p:ext uri="{DCECCB84-F9BA-43D5-87BE-67443E8EF086}">
      <p15:sldGuideLst xmlns:p15="http://schemas.microsoft.com/office/powerpoint/2012/main">
        <p15:guide id="1" pos="529" userDrawn="1">
          <p15:clr>
            <a:srgbClr val="FBAE40"/>
          </p15:clr>
        </p15:guide>
        <p15:guide id="2" pos="715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F032F7AE-F969-DF4C-9BEE-1DA95DEFE4BE}"/>
              </a:ext>
            </a:extLst>
          </p:cNvPr>
          <p:cNvSpPr>
            <a:spLocks noGrp="1"/>
          </p:cNvSpPr>
          <p:nvPr>
            <p:ph sz="quarter" idx="14" hasCustomPrompt="1"/>
          </p:nvPr>
        </p:nvSpPr>
        <p:spPr>
          <a:xfrm>
            <a:off x="753356" y="5684838"/>
            <a:ext cx="10690783" cy="751475"/>
          </a:xfrm>
          <a:prstGeom prst="rect">
            <a:avLst/>
          </a:prstGeom>
        </p:spPr>
        <p:txBody>
          <a:bodyPr anchor="b" anchorCtr="0"/>
          <a:lstStyle>
            <a:lvl1pPr>
              <a:spcBef>
                <a:spcPts val="200"/>
              </a:spcBef>
              <a:buNone/>
              <a:defRPr sz="90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edit Master footnote style</a:t>
            </a:r>
          </a:p>
        </p:txBody>
      </p:sp>
    </p:spTree>
    <p:extLst>
      <p:ext uri="{BB962C8B-B14F-4D97-AF65-F5344CB8AC3E}">
        <p14:creationId xmlns:p14="http://schemas.microsoft.com/office/powerpoint/2010/main" val="3657183497"/>
      </p:ext>
    </p:extLst>
  </p:cSld>
  <p:clrMapOvr>
    <a:masterClrMapping/>
  </p:clrMapOvr>
  <p:extLst>
    <p:ext uri="{DCECCB84-F9BA-43D5-87BE-67443E8EF086}">
      <p15:sldGuideLst xmlns:p15="http://schemas.microsoft.com/office/powerpoint/2012/main">
        <p15:guide id="1" pos="529" userDrawn="1">
          <p15:clr>
            <a:srgbClr val="FBAE40"/>
          </p15:clr>
        </p15:guide>
        <p15:guide id="2" pos="715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318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hyperlink" Target="https://pdf.hres.ca/dpd_pm/00056659.PDF" TargetMode="External"/><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C5E3B75-8A8B-004E-95F1-A5A9ADE027C9}"/>
              </a:ext>
            </a:extLst>
          </p:cNvPr>
          <p:cNvSpPr/>
          <p:nvPr/>
        </p:nvSpPr>
        <p:spPr>
          <a:xfrm>
            <a:off x="387457" y="859537"/>
            <a:ext cx="11414501" cy="4315967"/>
          </a:xfrm>
          <a:prstGeom prst="roundRect">
            <a:avLst>
              <a:gd name="adj" fmla="val 116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2669D3-57AA-BA49-AC00-CA76614AE579}"/>
              </a:ext>
            </a:extLst>
          </p:cNvPr>
          <p:cNvSpPr>
            <a:spLocks noGrp="1"/>
          </p:cNvSpPr>
          <p:nvPr>
            <p:ph type="ctrTitle"/>
          </p:nvPr>
        </p:nvSpPr>
        <p:spPr>
          <a:xfrm>
            <a:off x="4590473" y="1747148"/>
            <a:ext cx="5966692" cy="1192620"/>
          </a:xfrm>
        </p:spPr>
        <p:txBody>
          <a:bodyPr/>
          <a:lstStyle/>
          <a:p>
            <a:r>
              <a:rPr lang="en-CA" sz="2800" b="0" dirty="0"/>
              <a:t>Obesity is a chronic disease</a:t>
            </a:r>
            <a:r>
              <a:rPr lang="en-CA" sz="2800" b="0" baseline="30000" dirty="0"/>
              <a:t>2</a:t>
            </a:r>
            <a:r>
              <a:rPr lang="en-CA" sz="2800" b="0" dirty="0"/>
              <a:t> </a:t>
            </a:r>
            <a:br>
              <a:rPr lang="en-CA" sz="2800" dirty="0"/>
            </a:br>
            <a:r>
              <a:rPr lang="en-CA" sz="2800" dirty="0"/>
              <a:t>Are you treating it as one?</a:t>
            </a:r>
            <a:endParaRPr lang="en-US" sz="2800" b="0" baseline="30000" dirty="0"/>
          </a:p>
        </p:txBody>
      </p:sp>
      <p:grpSp>
        <p:nvGrpSpPr>
          <p:cNvPr id="5" name="Group 4">
            <a:extLst>
              <a:ext uri="{FF2B5EF4-FFF2-40B4-BE49-F238E27FC236}">
                <a16:creationId xmlns:a16="http://schemas.microsoft.com/office/drawing/2014/main" id="{79A3C9CE-2209-0A40-9897-FB0D81FBEA23}"/>
              </a:ext>
            </a:extLst>
          </p:cNvPr>
          <p:cNvGrpSpPr/>
          <p:nvPr/>
        </p:nvGrpSpPr>
        <p:grpSpPr>
          <a:xfrm>
            <a:off x="1536515" y="3409852"/>
            <a:ext cx="9118970" cy="1261394"/>
            <a:chOff x="839788" y="3685084"/>
            <a:chExt cx="9118970" cy="1122893"/>
          </a:xfrm>
        </p:grpSpPr>
        <p:sp>
          <p:nvSpPr>
            <p:cNvPr id="4" name="Rounded Rectangle 3">
              <a:extLst>
                <a:ext uri="{FF2B5EF4-FFF2-40B4-BE49-F238E27FC236}">
                  <a16:creationId xmlns:a16="http://schemas.microsoft.com/office/drawing/2014/main" id="{ACD3A94D-E454-534C-A798-257BB0F7A744}"/>
                </a:ext>
              </a:extLst>
            </p:cNvPr>
            <p:cNvSpPr/>
            <p:nvPr/>
          </p:nvSpPr>
          <p:spPr>
            <a:xfrm>
              <a:off x="938107" y="3746307"/>
              <a:ext cx="9020651" cy="1061670"/>
            </a:xfrm>
            <a:prstGeom prst="roundRect">
              <a:avLst>
                <a:gd name="adj" fmla="val 24259"/>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1"/>
                </a:solidFill>
              </a:endParaRPr>
            </a:p>
          </p:txBody>
        </p:sp>
        <p:sp>
          <p:nvSpPr>
            <p:cNvPr id="3" name="Rounded Rectangle 2">
              <a:extLst>
                <a:ext uri="{FF2B5EF4-FFF2-40B4-BE49-F238E27FC236}">
                  <a16:creationId xmlns:a16="http://schemas.microsoft.com/office/drawing/2014/main" id="{6D69BE04-1E14-9944-ABF7-C1DF4D1EF3D1}"/>
                </a:ext>
              </a:extLst>
            </p:cNvPr>
            <p:cNvSpPr/>
            <p:nvPr/>
          </p:nvSpPr>
          <p:spPr>
            <a:xfrm>
              <a:off x="839788" y="3685084"/>
              <a:ext cx="9020650" cy="1061670"/>
            </a:xfrm>
            <a:prstGeom prst="roundRect">
              <a:avLst>
                <a:gd name="adj" fmla="val 24259"/>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solidFill>
                </a:rPr>
                <a:t>“Health care providers should </a:t>
              </a:r>
              <a:r>
                <a:rPr lang="en-US" sz="1600" b="1" dirty="0">
                  <a:solidFill>
                    <a:schemeClr val="accent2"/>
                  </a:solidFill>
                </a:rPr>
                <a:t>assess their own attitudes and beliefs regarding obesity</a:t>
              </a:r>
              <a:r>
                <a:rPr lang="en-US" sz="1600" dirty="0">
                  <a:solidFill>
                    <a:schemeClr val="accent2"/>
                  </a:solidFill>
                </a:rPr>
                <a:t> </a:t>
              </a:r>
              <a:br>
                <a:rPr lang="en-US" sz="1600" dirty="0">
                  <a:solidFill>
                    <a:schemeClr val="accent2"/>
                  </a:solidFill>
                </a:rPr>
              </a:br>
              <a:r>
                <a:rPr lang="en-US" sz="1600" dirty="0">
                  <a:solidFill>
                    <a:schemeClr val="accent2"/>
                  </a:solidFill>
                </a:rPr>
                <a:t>and consider how their attitudes and beliefs may influence care delivery.” </a:t>
              </a:r>
            </a:p>
            <a:p>
              <a:pPr algn="ctr"/>
              <a:r>
                <a:rPr lang="en-US" sz="1200" i="1" dirty="0">
                  <a:solidFill>
                    <a:schemeClr val="accent2"/>
                  </a:solidFill>
                </a:rPr>
                <a:t>~Adapted from the 2020 Obesity Canadian Clinical Practice Guidelines</a:t>
              </a:r>
              <a:r>
                <a:rPr lang="en-US" sz="1200" i="1" baseline="30000" dirty="0">
                  <a:solidFill>
                    <a:schemeClr val="accent2"/>
                  </a:solidFill>
                </a:rPr>
                <a:t>3</a:t>
              </a:r>
              <a:endParaRPr lang="en-US" sz="1400" i="1" baseline="30000" dirty="0">
                <a:solidFill>
                  <a:schemeClr val="accent2"/>
                </a:solidFill>
              </a:endParaRPr>
            </a:p>
            <a:p>
              <a:pPr algn="ctr">
                <a:spcBef>
                  <a:spcPts val="300"/>
                </a:spcBef>
              </a:pPr>
              <a:r>
                <a:rPr lang="en-US" sz="1200" dirty="0">
                  <a:solidFill>
                    <a:schemeClr val="accent2"/>
                  </a:solidFill>
                </a:rPr>
                <a:t>Refer to complete guidelines for full recommendations.</a:t>
              </a:r>
            </a:p>
          </p:txBody>
        </p:sp>
      </p:grpSp>
      <p:pic>
        <p:nvPicPr>
          <p:cNvPr id="6" name="Picture 5" descr="Logo&#10;&#10;Description automatically generated">
            <a:extLst>
              <a:ext uri="{FF2B5EF4-FFF2-40B4-BE49-F238E27FC236}">
                <a16:creationId xmlns:a16="http://schemas.microsoft.com/office/drawing/2014/main" id="{B5CF366F-01DE-3A43-8E9A-55ABA764B4AD}"/>
              </a:ext>
            </a:extLst>
          </p:cNvPr>
          <p:cNvPicPr>
            <a:picLocks noChangeAspect="1"/>
          </p:cNvPicPr>
          <p:nvPr/>
        </p:nvPicPr>
        <p:blipFill>
          <a:blip r:embed="rId2"/>
          <a:stretch>
            <a:fillRect/>
          </a:stretch>
        </p:blipFill>
        <p:spPr>
          <a:xfrm>
            <a:off x="1536515" y="1304137"/>
            <a:ext cx="2509200" cy="1666110"/>
          </a:xfrm>
          <a:prstGeom prst="rect">
            <a:avLst/>
          </a:prstGeom>
        </p:spPr>
      </p:pic>
    </p:spTree>
    <p:extLst>
      <p:ext uri="{BB962C8B-B14F-4D97-AF65-F5344CB8AC3E}">
        <p14:creationId xmlns:p14="http://schemas.microsoft.com/office/powerpoint/2010/main" val="1882746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4BAE6C66-C396-3949-BF40-77F535F2E31D}"/>
              </a:ext>
            </a:extLst>
          </p:cNvPr>
          <p:cNvPicPr>
            <a:picLocks noChangeAspect="1"/>
          </p:cNvPicPr>
          <p:nvPr/>
        </p:nvPicPr>
        <p:blipFill>
          <a:blip r:embed="rId3"/>
          <a:stretch>
            <a:fillRect/>
          </a:stretch>
        </p:blipFill>
        <p:spPr>
          <a:xfrm>
            <a:off x="7669782" y="1228310"/>
            <a:ext cx="3056466" cy="3056466"/>
          </a:xfrm>
          <a:prstGeom prst="rect">
            <a:avLst/>
          </a:prstGeom>
        </p:spPr>
      </p:pic>
      <p:sp>
        <p:nvSpPr>
          <p:cNvPr id="2" name="Title 1">
            <a:extLst>
              <a:ext uri="{FF2B5EF4-FFF2-40B4-BE49-F238E27FC236}">
                <a16:creationId xmlns:a16="http://schemas.microsoft.com/office/drawing/2014/main" id="{DDEC7DA7-140F-974C-B50D-D69A06EE67DF}"/>
              </a:ext>
            </a:extLst>
          </p:cNvPr>
          <p:cNvSpPr>
            <a:spLocks noGrp="1"/>
          </p:cNvSpPr>
          <p:nvPr>
            <p:ph type="title"/>
          </p:nvPr>
        </p:nvSpPr>
        <p:spPr>
          <a:xfrm>
            <a:off x="753356" y="352679"/>
            <a:ext cx="10690783" cy="624689"/>
          </a:xfrm>
        </p:spPr>
        <p:txBody>
          <a:bodyPr/>
          <a:lstStyle/>
          <a:p>
            <a:r>
              <a:rPr lang="en-CA" dirty="0"/>
              <a:t>Recommended daily dose: two tablets twice daily</a:t>
            </a:r>
            <a:r>
              <a:rPr lang="en-CA" b="0" baseline="30000" dirty="0"/>
              <a:t>1</a:t>
            </a:r>
            <a:endParaRPr lang="en-US" b="0" baseline="30000" dirty="0"/>
          </a:p>
        </p:txBody>
      </p:sp>
      <p:sp>
        <p:nvSpPr>
          <p:cNvPr id="4" name="Text Placeholder 3">
            <a:extLst>
              <a:ext uri="{FF2B5EF4-FFF2-40B4-BE49-F238E27FC236}">
                <a16:creationId xmlns:a16="http://schemas.microsoft.com/office/drawing/2014/main" id="{76E80BEC-3203-E242-9AF1-36D0CF7472CA}"/>
              </a:ext>
            </a:extLst>
          </p:cNvPr>
          <p:cNvSpPr>
            <a:spLocks noGrp="1"/>
          </p:cNvSpPr>
          <p:nvPr>
            <p:ph type="body" sz="quarter" idx="13"/>
          </p:nvPr>
        </p:nvSpPr>
        <p:spPr>
          <a:xfrm>
            <a:off x="753356" y="986975"/>
            <a:ext cx="10690783" cy="509587"/>
          </a:xfrm>
        </p:spPr>
        <p:txBody>
          <a:bodyPr/>
          <a:lstStyle/>
          <a:p>
            <a:r>
              <a:rPr lang="en-CA" dirty="0"/>
              <a:t>CONTRAVE dosing should be escalated accordingly:</a:t>
            </a:r>
            <a:endParaRPr lang="en-US" dirty="0"/>
          </a:p>
        </p:txBody>
      </p:sp>
      <p:sp>
        <p:nvSpPr>
          <p:cNvPr id="5" name="Content Placeholder 4">
            <a:extLst>
              <a:ext uri="{FF2B5EF4-FFF2-40B4-BE49-F238E27FC236}">
                <a16:creationId xmlns:a16="http://schemas.microsoft.com/office/drawing/2014/main" id="{38F8A7E1-0819-EE42-8BFA-4AC8D0A12706}"/>
              </a:ext>
            </a:extLst>
          </p:cNvPr>
          <p:cNvSpPr>
            <a:spLocks noGrp="1"/>
          </p:cNvSpPr>
          <p:nvPr>
            <p:ph sz="quarter" idx="14"/>
          </p:nvPr>
        </p:nvSpPr>
        <p:spPr>
          <a:xfrm>
            <a:off x="753356" y="4016524"/>
            <a:ext cx="10792011" cy="2419790"/>
          </a:xfrm>
        </p:spPr>
        <p:txBody>
          <a:bodyPr/>
          <a:lstStyle/>
          <a:p>
            <a:pPr marL="9525" indent="0">
              <a:spcBef>
                <a:spcPts val="500"/>
              </a:spcBef>
            </a:pPr>
            <a:r>
              <a:rPr lang="en-US" sz="1100" dirty="0"/>
              <a:t>In order to minimize the risk of seizures, the maximum recommended daily dose should not be exceeded.</a:t>
            </a:r>
            <a:endParaRPr lang="en-CA" sz="1100" dirty="0"/>
          </a:p>
          <a:p>
            <a:pPr marL="9525" indent="0">
              <a:spcBef>
                <a:spcPts val="500"/>
              </a:spcBef>
            </a:pPr>
            <a:r>
              <a:rPr lang="en-US" sz="1100" dirty="0"/>
              <a:t>Response to therapy should be evaluated after 12 weeks at the maintenance dosage. If a patient has not lost at least 5% of baseline body weight, discontinue CONTRAVE, as it is unlikely that the patient will achieve and sustain clinically meaningful weight loss with continued treatment. </a:t>
            </a:r>
            <a:r>
              <a:rPr lang="en-CA" sz="1100" dirty="0"/>
              <a:t> </a:t>
            </a:r>
          </a:p>
          <a:p>
            <a:pPr marL="9525" indent="0">
              <a:spcBef>
                <a:spcPts val="500"/>
              </a:spcBef>
            </a:pPr>
            <a:r>
              <a:rPr lang="en-US" sz="1100" dirty="0"/>
              <a:t>Dosage adjustments are required in patients with hepatic impairment (maximum dose 1 tablet in the morning in mild or moderate hepatic impairment) or renal </a:t>
            </a:r>
            <a:br>
              <a:rPr lang="en-US" sz="1100" dirty="0"/>
            </a:br>
            <a:r>
              <a:rPr lang="en-US" sz="1100" dirty="0"/>
              <a:t>impairment (maximum dose 2 tablets, one in the morning and one in the evening in moderate or severe renal impairment), and with concomitant use of CYP2B6 inhibitors </a:t>
            </a:r>
            <a:br>
              <a:rPr lang="en-US" sz="1100" dirty="0"/>
            </a:br>
            <a:r>
              <a:rPr lang="en-US" sz="1100" dirty="0"/>
              <a:t>(maximum dose 2 tablets, one in the morning and one in the evening). All patients with hepatic or renal impairment should be closely monitored for possible adverse effects (e.g., insomnia, dry mouth, seizures) that could indicate high drug or metabolite levels. </a:t>
            </a:r>
            <a:endParaRPr lang="en-CA" sz="1100" dirty="0"/>
          </a:p>
          <a:p>
            <a:pPr marL="9525" indent="0">
              <a:spcBef>
                <a:spcPts val="500"/>
              </a:spcBef>
            </a:pPr>
            <a:r>
              <a:rPr lang="en-US" sz="1100" dirty="0"/>
              <a:t>CONTRAVE should not be taken with a high-fat meal. The tablets should not be cut, chewed, or crushed. </a:t>
            </a:r>
            <a:r>
              <a:rPr lang="en-CA" sz="1100" dirty="0"/>
              <a:t> </a:t>
            </a:r>
          </a:p>
          <a:p>
            <a:pPr marL="9525" indent="0">
              <a:spcBef>
                <a:spcPts val="500"/>
              </a:spcBef>
            </a:pPr>
            <a:r>
              <a:rPr lang="en-US" sz="1100" dirty="0"/>
              <a:t>Blood pressure and pulse should be measured prior to starting therapy with CONTRAVE and should be monitored at regular intervals consistent with usual clinical practice. CONTRAVE should not be given to patients with uncontrolled hypertension and should be used with caution in patients with controlled hypertension prior to treatment. </a:t>
            </a:r>
            <a:r>
              <a:rPr lang="en-CA" sz="1100" dirty="0"/>
              <a:t> </a:t>
            </a:r>
          </a:p>
          <a:p>
            <a:pPr marL="9525" indent="0">
              <a:spcBef>
                <a:spcPts val="500"/>
              </a:spcBef>
            </a:pPr>
            <a:r>
              <a:rPr lang="en-US" sz="1100" dirty="0"/>
              <a:t>Please consult the Product Monograph for complete dosage and administration information.</a:t>
            </a:r>
          </a:p>
        </p:txBody>
      </p:sp>
      <p:pic>
        <p:nvPicPr>
          <p:cNvPr id="9" name="Picture 8" descr="Chart, bubble chart&#10;&#10;Description automatically generated">
            <a:extLst>
              <a:ext uri="{FF2B5EF4-FFF2-40B4-BE49-F238E27FC236}">
                <a16:creationId xmlns:a16="http://schemas.microsoft.com/office/drawing/2014/main" id="{9733D3BA-865C-FB44-BF99-16F5FA26425D}"/>
              </a:ext>
            </a:extLst>
          </p:cNvPr>
          <p:cNvPicPr>
            <a:picLocks noChangeAspect="1"/>
          </p:cNvPicPr>
          <p:nvPr/>
        </p:nvPicPr>
        <p:blipFill>
          <a:blip r:embed="rId4"/>
          <a:stretch>
            <a:fillRect/>
          </a:stretch>
        </p:blipFill>
        <p:spPr>
          <a:xfrm>
            <a:off x="839788" y="1668464"/>
            <a:ext cx="6658292" cy="2111804"/>
          </a:xfrm>
          <a:prstGeom prst="rect">
            <a:avLst/>
          </a:prstGeom>
        </p:spPr>
      </p:pic>
    </p:spTree>
    <p:extLst>
      <p:ext uri="{BB962C8B-B14F-4D97-AF65-F5344CB8AC3E}">
        <p14:creationId xmlns:p14="http://schemas.microsoft.com/office/powerpoint/2010/main" val="1757637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F643-F4E9-734C-873D-8E332A6FA61A}"/>
              </a:ext>
            </a:extLst>
          </p:cNvPr>
          <p:cNvSpPr>
            <a:spLocks noGrp="1"/>
          </p:cNvSpPr>
          <p:nvPr>
            <p:ph type="title"/>
          </p:nvPr>
        </p:nvSpPr>
        <p:spPr>
          <a:xfrm>
            <a:off x="753356" y="1660676"/>
            <a:ext cx="10690783" cy="624689"/>
          </a:xfrm>
        </p:spPr>
        <p:txBody>
          <a:bodyPr/>
          <a:lstStyle/>
          <a:p>
            <a:r>
              <a:rPr lang="en-CA" dirty="0"/>
              <a:t>Personalized support to complement your patients’ treatment journey</a:t>
            </a:r>
          </a:p>
        </p:txBody>
      </p:sp>
      <p:pic>
        <p:nvPicPr>
          <p:cNvPr id="7" name="Content Placeholder 6" descr="A picture containing text, clipart&#10;&#10;Description automatically generated">
            <a:extLst>
              <a:ext uri="{FF2B5EF4-FFF2-40B4-BE49-F238E27FC236}">
                <a16:creationId xmlns:a16="http://schemas.microsoft.com/office/drawing/2014/main" id="{24E07505-0365-A246-9F7D-6E3F0BFEE419}"/>
              </a:ext>
            </a:extLst>
          </p:cNvPr>
          <p:cNvPicPr>
            <a:picLocks noGrp="1" noChangeAspect="1"/>
          </p:cNvPicPr>
          <p:nvPr>
            <p:ph idx="1"/>
          </p:nvPr>
        </p:nvPicPr>
        <p:blipFill>
          <a:blip r:embed="rId3"/>
          <a:stretch>
            <a:fillRect/>
          </a:stretch>
        </p:blipFill>
        <p:spPr>
          <a:xfrm>
            <a:off x="839788" y="1152520"/>
            <a:ext cx="4032658" cy="742009"/>
          </a:xfrm>
        </p:spPr>
      </p:pic>
      <p:pic>
        <p:nvPicPr>
          <p:cNvPr id="9" name="Picture 8" descr="Icon&#10;&#10;Description automatically generated">
            <a:extLst>
              <a:ext uri="{FF2B5EF4-FFF2-40B4-BE49-F238E27FC236}">
                <a16:creationId xmlns:a16="http://schemas.microsoft.com/office/drawing/2014/main" id="{E4300E7F-7F49-5B47-B4FC-E98686948A44}"/>
              </a:ext>
            </a:extLst>
          </p:cNvPr>
          <p:cNvPicPr>
            <a:picLocks noChangeAspect="1"/>
          </p:cNvPicPr>
          <p:nvPr/>
        </p:nvPicPr>
        <p:blipFill>
          <a:blip r:embed="rId4"/>
          <a:stretch>
            <a:fillRect/>
          </a:stretch>
        </p:blipFill>
        <p:spPr>
          <a:xfrm>
            <a:off x="874564" y="3387890"/>
            <a:ext cx="476930" cy="516674"/>
          </a:xfrm>
          <a:prstGeom prst="rect">
            <a:avLst/>
          </a:prstGeom>
        </p:spPr>
      </p:pic>
      <p:pic>
        <p:nvPicPr>
          <p:cNvPr id="11" name="Picture 10" descr="Icon&#10;&#10;Description automatically generated">
            <a:extLst>
              <a:ext uri="{FF2B5EF4-FFF2-40B4-BE49-F238E27FC236}">
                <a16:creationId xmlns:a16="http://schemas.microsoft.com/office/drawing/2014/main" id="{B906E6DD-8BF5-6B4A-9639-8FBE5AA83213}"/>
              </a:ext>
            </a:extLst>
          </p:cNvPr>
          <p:cNvPicPr>
            <a:picLocks noChangeAspect="1"/>
          </p:cNvPicPr>
          <p:nvPr/>
        </p:nvPicPr>
        <p:blipFill>
          <a:blip r:embed="rId5"/>
          <a:stretch>
            <a:fillRect/>
          </a:stretch>
        </p:blipFill>
        <p:spPr>
          <a:xfrm>
            <a:off x="864628" y="4066335"/>
            <a:ext cx="496803" cy="496803"/>
          </a:xfrm>
          <a:prstGeom prst="rect">
            <a:avLst/>
          </a:prstGeom>
        </p:spPr>
      </p:pic>
      <p:pic>
        <p:nvPicPr>
          <p:cNvPr id="13" name="Picture 12" descr="Icon&#10;&#10;Description automatically generated">
            <a:extLst>
              <a:ext uri="{FF2B5EF4-FFF2-40B4-BE49-F238E27FC236}">
                <a16:creationId xmlns:a16="http://schemas.microsoft.com/office/drawing/2014/main" id="{6CF32705-415E-464E-90FE-E54C95AB80FE}"/>
              </a:ext>
            </a:extLst>
          </p:cNvPr>
          <p:cNvPicPr>
            <a:picLocks noChangeAspect="1"/>
          </p:cNvPicPr>
          <p:nvPr/>
        </p:nvPicPr>
        <p:blipFill>
          <a:blip r:embed="rId6"/>
          <a:stretch>
            <a:fillRect/>
          </a:stretch>
        </p:blipFill>
        <p:spPr>
          <a:xfrm>
            <a:off x="864628" y="2729317"/>
            <a:ext cx="496803" cy="496803"/>
          </a:xfrm>
          <a:prstGeom prst="rect">
            <a:avLst/>
          </a:prstGeom>
        </p:spPr>
      </p:pic>
      <p:sp>
        <p:nvSpPr>
          <p:cNvPr id="14" name="TextBox 13">
            <a:extLst>
              <a:ext uri="{FF2B5EF4-FFF2-40B4-BE49-F238E27FC236}">
                <a16:creationId xmlns:a16="http://schemas.microsoft.com/office/drawing/2014/main" id="{3C8C7FEF-E509-B843-B609-51EC1495596E}"/>
              </a:ext>
            </a:extLst>
          </p:cNvPr>
          <p:cNvSpPr txBox="1"/>
          <p:nvPr/>
        </p:nvSpPr>
        <p:spPr>
          <a:xfrm>
            <a:off x="1470126" y="2741601"/>
            <a:ext cx="3466084" cy="523220"/>
          </a:xfrm>
          <a:prstGeom prst="rect">
            <a:avLst/>
          </a:prstGeom>
          <a:noFill/>
        </p:spPr>
        <p:txBody>
          <a:bodyPr wrap="square" rtlCol="0">
            <a:spAutoFit/>
          </a:bodyPr>
          <a:lstStyle/>
          <a:p>
            <a:r>
              <a:rPr lang="en-CA" sz="1400" dirty="0"/>
              <a:t>Financial assistance to cover up to 20% off total prescription costs</a:t>
            </a:r>
            <a:endParaRPr lang="en-US" sz="1400" dirty="0"/>
          </a:p>
        </p:txBody>
      </p:sp>
      <p:sp>
        <p:nvSpPr>
          <p:cNvPr id="15" name="TextBox 14">
            <a:extLst>
              <a:ext uri="{FF2B5EF4-FFF2-40B4-BE49-F238E27FC236}">
                <a16:creationId xmlns:a16="http://schemas.microsoft.com/office/drawing/2014/main" id="{8A097619-D950-7445-BF95-514E9E9D0FE5}"/>
              </a:ext>
            </a:extLst>
          </p:cNvPr>
          <p:cNvSpPr txBox="1"/>
          <p:nvPr/>
        </p:nvSpPr>
        <p:spPr>
          <a:xfrm>
            <a:off x="1470125" y="3368623"/>
            <a:ext cx="3706515" cy="523220"/>
          </a:xfrm>
          <a:prstGeom prst="rect">
            <a:avLst/>
          </a:prstGeom>
          <a:noFill/>
        </p:spPr>
        <p:txBody>
          <a:bodyPr wrap="square" rtlCol="0">
            <a:spAutoFit/>
          </a:bodyPr>
          <a:lstStyle/>
          <a:p>
            <a:r>
              <a:rPr lang="en-CA" sz="1400" dirty="0"/>
              <a:t>Ongoing, one-on-one motivational coaching from an assigned nurse counsellor</a:t>
            </a:r>
            <a:endParaRPr lang="en-US" sz="1400" dirty="0"/>
          </a:p>
        </p:txBody>
      </p:sp>
      <p:sp>
        <p:nvSpPr>
          <p:cNvPr id="16" name="TextBox 15">
            <a:extLst>
              <a:ext uri="{FF2B5EF4-FFF2-40B4-BE49-F238E27FC236}">
                <a16:creationId xmlns:a16="http://schemas.microsoft.com/office/drawing/2014/main" id="{708DB8C8-90AB-274F-B661-3E92F5207CC8}"/>
              </a:ext>
            </a:extLst>
          </p:cNvPr>
          <p:cNvSpPr txBox="1"/>
          <p:nvPr/>
        </p:nvSpPr>
        <p:spPr>
          <a:xfrm>
            <a:off x="1470126" y="4004592"/>
            <a:ext cx="3706514" cy="738664"/>
          </a:xfrm>
          <a:prstGeom prst="rect">
            <a:avLst/>
          </a:prstGeom>
          <a:noFill/>
        </p:spPr>
        <p:txBody>
          <a:bodyPr wrap="square" rtlCol="0">
            <a:spAutoFit/>
          </a:bodyPr>
          <a:lstStyle/>
          <a:p>
            <a:r>
              <a:rPr lang="en-CA" sz="1400" dirty="0"/>
              <a:t>Educational and motivational content developed by hand-picked specialists in the field of obesity and weight management</a:t>
            </a:r>
            <a:endParaRPr lang="en-US" sz="1400" dirty="0"/>
          </a:p>
        </p:txBody>
      </p:sp>
      <p:sp>
        <p:nvSpPr>
          <p:cNvPr id="21" name="Rounded Rectangle 20">
            <a:extLst>
              <a:ext uri="{FF2B5EF4-FFF2-40B4-BE49-F238E27FC236}">
                <a16:creationId xmlns:a16="http://schemas.microsoft.com/office/drawing/2014/main" id="{6FB5B512-A6F8-6946-ABC6-C3DC5753D0DC}"/>
              </a:ext>
            </a:extLst>
          </p:cNvPr>
          <p:cNvSpPr/>
          <p:nvPr/>
        </p:nvSpPr>
        <p:spPr>
          <a:xfrm>
            <a:off x="5579390" y="2767776"/>
            <a:ext cx="5563092" cy="20099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marL="7938">
              <a:spcAft>
                <a:spcPts val="600"/>
              </a:spcAft>
            </a:pPr>
            <a:r>
              <a:rPr lang="en-CA" sz="1400" b="1" dirty="0"/>
              <a:t>Because each person’s weight management experience is unique</a:t>
            </a:r>
            <a:endParaRPr lang="en-CA" sz="1400" dirty="0"/>
          </a:p>
          <a:p>
            <a:pPr marL="149225" lvl="0" indent="-149225">
              <a:buFont typeface="Arial" panose="020B0604020202020204" pitchFamily="34" charset="0"/>
              <a:buChar char="•"/>
            </a:pPr>
            <a:r>
              <a:rPr lang="en-CA" sz="1400" dirty="0"/>
              <a:t>Nurse counsellors take the time to understand your patient’s personal experience through regular phone calls</a:t>
            </a:r>
          </a:p>
          <a:p>
            <a:pPr marL="149225" indent="-149225">
              <a:buFont typeface="Arial" panose="020B0604020202020204" pitchFamily="34" charset="0"/>
              <a:buChar char="•"/>
            </a:pPr>
            <a:r>
              <a:rPr lang="en-CA" sz="1400" dirty="0"/>
              <a:t>Weekly emails with newsletters and videos provide ongoing education and support between check-ins </a:t>
            </a:r>
            <a:endParaRPr lang="en-US" sz="1400" dirty="0"/>
          </a:p>
        </p:txBody>
      </p:sp>
      <p:sp>
        <p:nvSpPr>
          <p:cNvPr id="23" name="TextBox 22">
            <a:extLst>
              <a:ext uri="{FF2B5EF4-FFF2-40B4-BE49-F238E27FC236}">
                <a16:creationId xmlns:a16="http://schemas.microsoft.com/office/drawing/2014/main" id="{2FFDB020-98ED-2345-BD37-332902555E89}"/>
              </a:ext>
            </a:extLst>
          </p:cNvPr>
          <p:cNvSpPr txBox="1"/>
          <p:nvPr/>
        </p:nvSpPr>
        <p:spPr>
          <a:xfrm>
            <a:off x="2099554" y="5390009"/>
            <a:ext cx="7992894" cy="615553"/>
          </a:xfrm>
          <a:prstGeom prst="rect">
            <a:avLst/>
          </a:prstGeom>
          <a:noFill/>
        </p:spPr>
        <p:txBody>
          <a:bodyPr wrap="none" rtlCol="0">
            <a:spAutoFit/>
          </a:bodyPr>
          <a:lstStyle/>
          <a:p>
            <a:pPr algn="ctr"/>
            <a:r>
              <a:rPr lang="en-CA" sz="2000" b="1" dirty="0">
                <a:solidFill>
                  <a:schemeClr val="accent2"/>
                </a:solidFill>
              </a:rPr>
              <a:t>“It felt almost like talking to a friend. She was very personable.”</a:t>
            </a:r>
          </a:p>
          <a:p>
            <a:pPr algn="ctr"/>
            <a:r>
              <a:rPr lang="en-CA" sz="1200" i="1" dirty="0">
                <a:solidFill>
                  <a:schemeClr val="accent2"/>
                </a:solidFill>
              </a:rPr>
              <a:t>- Actual patient. May not be representative of all patient experiences.</a:t>
            </a:r>
            <a:endParaRPr lang="en-CA" sz="1200" dirty="0">
              <a:solidFill>
                <a:schemeClr val="accent2"/>
              </a:solidFill>
            </a:endParaRPr>
          </a:p>
        </p:txBody>
      </p:sp>
    </p:spTree>
    <p:extLst>
      <p:ext uri="{BB962C8B-B14F-4D97-AF65-F5344CB8AC3E}">
        <p14:creationId xmlns:p14="http://schemas.microsoft.com/office/powerpoint/2010/main" val="103792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CF94-4425-F041-8F3B-5561F20E79F5}"/>
              </a:ext>
            </a:extLst>
          </p:cNvPr>
          <p:cNvSpPr>
            <a:spLocks noGrp="1"/>
          </p:cNvSpPr>
          <p:nvPr>
            <p:ph type="title"/>
          </p:nvPr>
        </p:nvSpPr>
        <p:spPr>
          <a:xfrm>
            <a:off x="753356" y="1233488"/>
            <a:ext cx="10690783" cy="624689"/>
          </a:xfrm>
        </p:spPr>
        <p:txBody>
          <a:bodyPr/>
          <a:lstStyle/>
          <a:p>
            <a:r>
              <a:rPr lang="en-CA" sz="4000" dirty="0" err="1"/>
              <a:t>ExperienceContrave.ca</a:t>
            </a:r>
            <a:endParaRPr lang="en-US" sz="4000" dirty="0"/>
          </a:p>
        </p:txBody>
      </p:sp>
      <p:sp>
        <p:nvSpPr>
          <p:cNvPr id="4" name="Text Placeholder 3">
            <a:extLst>
              <a:ext uri="{FF2B5EF4-FFF2-40B4-BE49-F238E27FC236}">
                <a16:creationId xmlns:a16="http://schemas.microsoft.com/office/drawing/2014/main" id="{816E9945-4C88-EA46-A7B3-12477FC4BDD8}"/>
              </a:ext>
            </a:extLst>
          </p:cNvPr>
          <p:cNvSpPr>
            <a:spLocks noGrp="1"/>
          </p:cNvSpPr>
          <p:nvPr>
            <p:ph type="body" sz="quarter" idx="13"/>
          </p:nvPr>
        </p:nvSpPr>
        <p:spPr>
          <a:xfrm>
            <a:off x="753356" y="1867784"/>
            <a:ext cx="10690783" cy="509587"/>
          </a:xfrm>
        </p:spPr>
        <p:txBody>
          <a:bodyPr/>
          <a:lstStyle/>
          <a:p>
            <a:r>
              <a:rPr lang="en-US" sz="2000" dirty="0"/>
              <a:t>Getting patients started on their treatment journey – adapted for virtual practice </a:t>
            </a:r>
          </a:p>
        </p:txBody>
      </p:sp>
      <p:sp>
        <p:nvSpPr>
          <p:cNvPr id="12" name="TextBox 11">
            <a:extLst>
              <a:ext uri="{FF2B5EF4-FFF2-40B4-BE49-F238E27FC236}">
                <a16:creationId xmlns:a16="http://schemas.microsoft.com/office/drawing/2014/main" id="{D991F529-D7EF-774A-B6F2-9617660CAA4E}"/>
              </a:ext>
            </a:extLst>
          </p:cNvPr>
          <p:cNvSpPr txBox="1"/>
          <p:nvPr/>
        </p:nvSpPr>
        <p:spPr>
          <a:xfrm>
            <a:off x="938380" y="4234167"/>
            <a:ext cx="2944384" cy="1477328"/>
          </a:xfrm>
          <a:prstGeom prst="rect">
            <a:avLst/>
          </a:prstGeom>
          <a:noFill/>
        </p:spPr>
        <p:txBody>
          <a:bodyPr wrap="square" rtlCol="0">
            <a:spAutoFit/>
          </a:bodyPr>
          <a:lstStyle/>
          <a:p>
            <a:pPr algn="ctr"/>
            <a:r>
              <a:rPr lang="en-CA" dirty="0"/>
              <a:t>Patients can visit the enrollment website </a:t>
            </a:r>
            <a:r>
              <a:rPr lang="en-CA" b="1" dirty="0" err="1"/>
              <a:t>ExperienceContrave.ca</a:t>
            </a:r>
            <a:r>
              <a:rPr lang="en-CA" dirty="0"/>
              <a:t> and get their </a:t>
            </a:r>
            <a:r>
              <a:rPr lang="en-CA" b="1" dirty="0"/>
              <a:t>CONTRAVE Support Program Card</a:t>
            </a:r>
            <a:endParaRPr lang="en-US" b="1" dirty="0"/>
          </a:p>
        </p:txBody>
      </p:sp>
      <p:sp>
        <p:nvSpPr>
          <p:cNvPr id="13" name="TextBox 12">
            <a:extLst>
              <a:ext uri="{FF2B5EF4-FFF2-40B4-BE49-F238E27FC236}">
                <a16:creationId xmlns:a16="http://schemas.microsoft.com/office/drawing/2014/main" id="{F94AC144-6B21-8649-AB14-034EA7EA09DA}"/>
              </a:ext>
            </a:extLst>
          </p:cNvPr>
          <p:cNvSpPr txBox="1"/>
          <p:nvPr/>
        </p:nvSpPr>
        <p:spPr>
          <a:xfrm>
            <a:off x="4623808" y="4234167"/>
            <a:ext cx="2944384" cy="1754326"/>
          </a:xfrm>
          <a:prstGeom prst="rect">
            <a:avLst/>
          </a:prstGeom>
          <a:noFill/>
        </p:spPr>
        <p:txBody>
          <a:bodyPr wrap="square" rtlCol="0">
            <a:spAutoFit/>
          </a:bodyPr>
          <a:lstStyle/>
          <a:p>
            <a:pPr algn="ctr"/>
            <a:r>
              <a:rPr lang="en-CA" dirty="0"/>
              <a:t>Patients use their </a:t>
            </a:r>
            <a:r>
              <a:rPr lang="en-CA" b="1" dirty="0"/>
              <a:t>CONTRAVE Support Program Card</a:t>
            </a:r>
            <a:r>
              <a:rPr lang="en-CA" dirty="0"/>
              <a:t> to pick up their </a:t>
            </a:r>
            <a:r>
              <a:rPr lang="en-CA" b="1" dirty="0"/>
              <a:t>first month of CONTRAVE for free</a:t>
            </a:r>
            <a:r>
              <a:rPr lang="en-CA" dirty="0"/>
              <a:t> at their usual pharmacy</a:t>
            </a:r>
            <a:endParaRPr lang="en-US" dirty="0"/>
          </a:p>
        </p:txBody>
      </p:sp>
      <p:sp>
        <p:nvSpPr>
          <p:cNvPr id="14" name="TextBox 13">
            <a:extLst>
              <a:ext uri="{FF2B5EF4-FFF2-40B4-BE49-F238E27FC236}">
                <a16:creationId xmlns:a16="http://schemas.microsoft.com/office/drawing/2014/main" id="{2B5AF5B3-80A2-024A-A3AB-5BBA5CBEFFB0}"/>
              </a:ext>
            </a:extLst>
          </p:cNvPr>
          <p:cNvSpPr txBox="1"/>
          <p:nvPr/>
        </p:nvSpPr>
        <p:spPr>
          <a:xfrm>
            <a:off x="8309237" y="4234167"/>
            <a:ext cx="2944384" cy="1477328"/>
          </a:xfrm>
          <a:prstGeom prst="rect">
            <a:avLst/>
          </a:prstGeom>
          <a:noFill/>
        </p:spPr>
        <p:txBody>
          <a:bodyPr wrap="square" rtlCol="0">
            <a:spAutoFit/>
          </a:bodyPr>
          <a:lstStyle/>
          <a:p>
            <a:pPr algn="ctr"/>
            <a:r>
              <a:rPr lang="en-CA" dirty="0"/>
              <a:t>Patients can register for </a:t>
            </a:r>
            <a:r>
              <a:rPr lang="en-CA" b="1" dirty="0"/>
              <a:t>continued motivational and financial support</a:t>
            </a:r>
            <a:r>
              <a:rPr lang="en-CA" dirty="0"/>
              <a:t> through the </a:t>
            </a:r>
            <a:r>
              <a:rPr lang="en-CA" b="1" dirty="0"/>
              <a:t>CONTRAVE Support Program</a:t>
            </a:r>
            <a:endParaRPr lang="en-US" b="1" dirty="0"/>
          </a:p>
        </p:txBody>
      </p:sp>
      <p:pic>
        <p:nvPicPr>
          <p:cNvPr id="10" name="Content Placeholder 6" descr="A picture containing text, clipart&#10;&#10;Description automatically generated">
            <a:extLst>
              <a:ext uri="{FF2B5EF4-FFF2-40B4-BE49-F238E27FC236}">
                <a16:creationId xmlns:a16="http://schemas.microsoft.com/office/drawing/2014/main" id="{A4247574-07F6-D84D-935C-A3E385A04526}"/>
              </a:ext>
            </a:extLst>
          </p:cNvPr>
          <p:cNvPicPr>
            <a:picLocks noChangeAspect="1"/>
          </p:cNvPicPr>
          <p:nvPr/>
        </p:nvPicPr>
        <p:blipFill>
          <a:blip r:embed="rId2"/>
          <a:stretch>
            <a:fillRect/>
          </a:stretch>
        </p:blipFill>
        <p:spPr>
          <a:xfrm>
            <a:off x="8544755" y="3299370"/>
            <a:ext cx="2473348" cy="45509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D2FE540-2B3F-7A49-B484-A8845F990E4E}"/>
              </a:ext>
            </a:extLst>
          </p:cNvPr>
          <p:cNvPicPr>
            <a:picLocks noChangeAspect="1"/>
          </p:cNvPicPr>
          <p:nvPr/>
        </p:nvPicPr>
        <p:blipFill rotWithShape="1">
          <a:blip r:embed="rId3"/>
          <a:srcRect l="31337" t="14379" r="31337" b="14379"/>
          <a:stretch/>
        </p:blipFill>
        <p:spPr>
          <a:xfrm>
            <a:off x="5415019" y="2428553"/>
            <a:ext cx="959224" cy="1754284"/>
          </a:xfrm>
          <a:prstGeom prst="rect">
            <a:avLst/>
          </a:prstGeom>
        </p:spPr>
      </p:pic>
      <p:pic>
        <p:nvPicPr>
          <p:cNvPr id="6" name="Picture 5">
            <a:extLst>
              <a:ext uri="{FF2B5EF4-FFF2-40B4-BE49-F238E27FC236}">
                <a16:creationId xmlns:a16="http://schemas.microsoft.com/office/drawing/2014/main" id="{1B6D017E-9737-3C4C-B0B0-33AFB6E41F3D}"/>
              </a:ext>
            </a:extLst>
          </p:cNvPr>
          <p:cNvPicPr>
            <a:picLocks noChangeAspect="1"/>
          </p:cNvPicPr>
          <p:nvPr/>
        </p:nvPicPr>
        <p:blipFill>
          <a:blip r:embed="rId4"/>
          <a:stretch>
            <a:fillRect/>
          </a:stretch>
        </p:blipFill>
        <p:spPr>
          <a:xfrm>
            <a:off x="5971504" y="3094686"/>
            <a:ext cx="805478" cy="805478"/>
          </a:xfrm>
          <a:prstGeom prst="rect">
            <a:avLst/>
          </a:prstGeom>
        </p:spPr>
      </p:pic>
      <p:grpSp>
        <p:nvGrpSpPr>
          <p:cNvPr id="16" name="Group 15">
            <a:extLst>
              <a:ext uri="{FF2B5EF4-FFF2-40B4-BE49-F238E27FC236}">
                <a16:creationId xmlns:a16="http://schemas.microsoft.com/office/drawing/2014/main" id="{600A6744-8A49-994A-BB35-55E5664C673C}"/>
              </a:ext>
            </a:extLst>
          </p:cNvPr>
          <p:cNvGrpSpPr/>
          <p:nvPr/>
        </p:nvGrpSpPr>
        <p:grpSpPr>
          <a:xfrm>
            <a:off x="1482706" y="2845653"/>
            <a:ext cx="1855732" cy="1198544"/>
            <a:chOff x="1442570" y="2845653"/>
            <a:chExt cx="1855732" cy="1198544"/>
          </a:xfrm>
        </p:grpSpPr>
        <p:pic>
          <p:nvPicPr>
            <p:cNvPr id="15" name="Content Placeholder 6" descr="Icon&#10;&#10;Description automatically generated">
              <a:extLst>
                <a:ext uri="{FF2B5EF4-FFF2-40B4-BE49-F238E27FC236}">
                  <a16:creationId xmlns:a16="http://schemas.microsoft.com/office/drawing/2014/main" id="{EC8D223E-BF2A-6243-9F5A-C0F77EDDC2AF}"/>
                </a:ext>
              </a:extLst>
            </p:cNvPr>
            <p:cNvPicPr>
              <a:picLocks noChangeAspect="1"/>
            </p:cNvPicPr>
            <p:nvPr/>
          </p:nvPicPr>
          <p:blipFill>
            <a:blip r:embed="rId5"/>
            <a:stretch>
              <a:fillRect/>
            </a:stretch>
          </p:blipFill>
          <p:spPr>
            <a:xfrm>
              <a:off x="2099758" y="2845653"/>
              <a:ext cx="1198544" cy="1198544"/>
            </a:xfrm>
            <a:prstGeom prst="rect">
              <a:avLst/>
            </a:prstGeom>
          </p:spPr>
        </p:pic>
        <p:pic>
          <p:nvPicPr>
            <p:cNvPr id="3" name="Picture 2">
              <a:extLst>
                <a:ext uri="{FF2B5EF4-FFF2-40B4-BE49-F238E27FC236}">
                  <a16:creationId xmlns:a16="http://schemas.microsoft.com/office/drawing/2014/main" id="{7AECA58E-FDEE-1549-8D45-79C4CA5255F5}"/>
                </a:ext>
              </a:extLst>
            </p:cNvPr>
            <p:cNvPicPr>
              <a:picLocks noChangeAspect="1"/>
            </p:cNvPicPr>
            <p:nvPr/>
          </p:nvPicPr>
          <p:blipFill>
            <a:blip r:embed="rId6"/>
            <a:stretch>
              <a:fillRect/>
            </a:stretch>
          </p:blipFill>
          <p:spPr>
            <a:xfrm>
              <a:off x="1442570" y="3094686"/>
              <a:ext cx="805478" cy="805478"/>
            </a:xfrm>
            <a:prstGeom prst="rect">
              <a:avLst/>
            </a:prstGeom>
          </p:spPr>
        </p:pic>
      </p:grpSp>
      <p:pic>
        <p:nvPicPr>
          <p:cNvPr id="17" name="Picture 16">
            <a:extLst>
              <a:ext uri="{FF2B5EF4-FFF2-40B4-BE49-F238E27FC236}">
                <a16:creationId xmlns:a16="http://schemas.microsoft.com/office/drawing/2014/main" id="{CDD93C15-E83E-F745-A6C6-464E790436B0}"/>
              </a:ext>
            </a:extLst>
          </p:cNvPr>
          <p:cNvPicPr>
            <a:picLocks noChangeAspect="1"/>
          </p:cNvPicPr>
          <p:nvPr/>
        </p:nvPicPr>
        <p:blipFill>
          <a:blip r:embed="rId7"/>
          <a:stretch>
            <a:fillRect/>
          </a:stretch>
        </p:blipFill>
        <p:spPr>
          <a:xfrm>
            <a:off x="7372660" y="3250450"/>
            <a:ext cx="576417" cy="557822"/>
          </a:xfrm>
          <a:prstGeom prst="rect">
            <a:avLst/>
          </a:prstGeom>
        </p:spPr>
      </p:pic>
    </p:spTree>
    <p:extLst>
      <p:ext uri="{BB962C8B-B14F-4D97-AF65-F5344CB8AC3E}">
        <p14:creationId xmlns:p14="http://schemas.microsoft.com/office/powerpoint/2010/main" val="2352882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47ECFA-ACC9-0A4B-B7D3-A0828A24779E}"/>
              </a:ext>
            </a:extLst>
          </p:cNvPr>
          <p:cNvSpPr>
            <a:spLocks noGrp="1"/>
          </p:cNvSpPr>
          <p:nvPr>
            <p:ph idx="1"/>
          </p:nvPr>
        </p:nvSpPr>
        <p:spPr>
          <a:xfrm>
            <a:off x="753356" y="650912"/>
            <a:ext cx="10754282" cy="4175886"/>
          </a:xfrm>
        </p:spPr>
        <p:txBody>
          <a:bodyPr numCol="2" anchor="t" anchorCtr="0">
            <a:noAutofit/>
          </a:bodyPr>
          <a:lstStyle/>
          <a:p>
            <a:pPr marL="92075" indent="-92075">
              <a:spcBef>
                <a:spcPts val="200"/>
              </a:spcBef>
              <a:buClr>
                <a:schemeClr val="tx1"/>
              </a:buClr>
              <a:buNone/>
            </a:pPr>
            <a:r>
              <a:rPr lang="en-CA" sz="1050" b="1" u="sng" dirty="0"/>
              <a:t>Clinical use</a:t>
            </a:r>
            <a:r>
              <a:rPr lang="en-CA" sz="1050" b="1" dirty="0"/>
              <a:t>:</a:t>
            </a:r>
            <a:endParaRPr lang="en-CA" sz="1050" dirty="0"/>
          </a:p>
          <a:p>
            <a:pPr marL="92075" lvl="0" indent="-92075">
              <a:spcBef>
                <a:spcPts val="200"/>
              </a:spcBef>
              <a:buClr>
                <a:schemeClr val="tx1"/>
              </a:buClr>
            </a:pPr>
            <a:r>
              <a:rPr lang="en-CA" sz="1050" dirty="0"/>
              <a:t>The effect on cardiovascular morbidity and mortality has not been established</a:t>
            </a:r>
          </a:p>
          <a:p>
            <a:pPr marL="92075" lvl="0" indent="-92075">
              <a:spcBef>
                <a:spcPts val="200"/>
              </a:spcBef>
              <a:buClr>
                <a:schemeClr val="tx1"/>
              </a:buClr>
            </a:pPr>
            <a:r>
              <a:rPr lang="en-CA" sz="1050" dirty="0"/>
              <a:t>The safety and effectiveness in combination with other products intended for weight loss, including prescription drugs, over-the-counter drugs, and herbal preparations, have not been established.</a:t>
            </a:r>
          </a:p>
          <a:p>
            <a:pPr marL="92075" lvl="0" indent="-92075">
              <a:spcBef>
                <a:spcPts val="200"/>
              </a:spcBef>
              <a:buClr>
                <a:schemeClr val="tx1"/>
              </a:buClr>
            </a:pPr>
            <a:r>
              <a:rPr lang="en-CA" sz="1050" dirty="0"/>
              <a:t>Geriatrics (≥65 years of age): Use with caution</a:t>
            </a:r>
          </a:p>
          <a:p>
            <a:pPr marL="92075" lvl="0" indent="-92075">
              <a:spcBef>
                <a:spcPts val="200"/>
              </a:spcBef>
              <a:buClr>
                <a:schemeClr val="tx1"/>
              </a:buClr>
            </a:pPr>
            <a:r>
              <a:rPr lang="en-CA" sz="1050" dirty="0"/>
              <a:t>Pediatrics (&lt;18 years of age): Not indicated</a:t>
            </a:r>
          </a:p>
          <a:p>
            <a:pPr marL="92075" indent="-92075">
              <a:spcBef>
                <a:spcPts val="800"/>
              </a:spcBef>
              <a:buClr>
                <a:schemeClr val="tx1"/>
              </a:buClr>
              <a:buNone/>
            </a:pPr>
            <a:r>
              <a:rPr lang="en-CA" sz="1050" b="1" u="sng" dirty="0"/>
              <a:t>Contraindications</a:t>
            </a:r>
            <a:r>
              <a:rPr lang="en-CA" sz="1050" b="1" dirty="0"/>
              <a:t>:</a:t>
            </a:r>
            <a:endParaRPr lang="en-CA" sz="1050" dirty="0"/>
          </a:p>
          <a:p>
            <a:pPr marL="92075" lvl="0" indent="-92075">
              <a:spcBef>
                <a:spcPts val="200"/>
              </a:spcBef>
              <a:buClr>
                <a:schemeClr val="tx1"/>
              </a:buClr>
            </a:pPr>
            <a:r>
              <a:rPr lang="en-CA" sz="1050" dirty="0"/>
              <a:t>Uncontrolled hypertension</a:t>
            </a:r>
          </a:p>
          <a:p>
            <a:pPr marL="92075" lvl="0" indent="-92075">
              <a:spcBef>
                <a:spcPts val="200"/>
              </a:spcBef>
              <a:buClr>
                <a:schemeClr val="tx1"/>
              </a:buClr>
            </a:pPr>
            <a:r>
              <a:rPr lang="en-CA" sz="1050" dirty="0"/>
              <a:t>Seizure disorder or a history of seizures</a:t>
            </a:r>
          </a:p>
          <a:p>
            <a:pPr marL="92075" lvl="0" indent="-92075">
              <a:spcBef>
                <a:spcPts val="200"/>
              </a:spcBef>
              <a:buClr>
                <a:schemeClr val="tx1"/>
              </a:buClr>
            </a:pPr>
            <a:r>
              <a:rPr lang="en-CA" sz="1050" dirty="0"/>
              <a:t>Use of other bupropion hydrochloride-containing products</a:t>
            </a:r>
          </a:p>
          <a:p>
            <a:pPr marL="92075" lvl="0" indent="-92075">
              <a:spcBef>
                <a:spcPts val="200"/>
              </a:spcBef>
              <a:buClr>
                <a:schemeClr val="tx1"/>
              </a:buClr>
            </a:pPr>
            <a:r>
              <a:rPr lang="en-CA" sz="1050" dirty="0"/>
              <a:t>Current or prior diagnosis of bulimia or anorexia nervosa</a:t>
            </a:r>
          </a:p>
          <a:p>
            <a:pPr marL="92075" lvl="0" indent="-92075">
              <a:spcBef>
                <a:spcPts val="200"/>
              </a:spcBef>
              <a:buClr>
                <a:schemeClr val="tx1"/>
              </a:buClr>
            </a:pPr>
            <a:r>
              <a:rPr lang="en-CA" sz="1050" dirty="0"/>
              <a:t>Chronic opioid or opiate agonist or partial agonists use, or acute opiate withdrawal</a:t>
            </a:r>
          </a:p>
          <a:p>
            <a:pPr marL="92075" lvl="0" indent="-92075">
              <a:spcBef>
                <a:spcPts val="200"/>
              </a:spcBef>
              <a:buClr>
                <a:schemeClr val="tx1"/>
              </a:buClr>
            </a:pPr>
            <a:r>
              <a:rPr lang="en-CA" sz="1050" dirty="0"/>
              <a:t>Patients undergoing an abrupt discontinuation of alcohol, benzodiazepines or other sedatives and antiepileptic drugs</a:t>
            </a:r>
          </a:p>
          <a:p>
            <a:pPr marL="92075" lvl="0" indent="-92075">
              <a:spcBef>
                <a:spcPts val="200"/>
              </a:spcBef>
              <a:buClr>
                <a:schemeClr val="tx1"/>
              </a:buClr>
            </a:pPr>
            <a:r>
              <a:rPr lang="en-CA" sz="1050" dirty="0"/>
              <a:t>Concomitant administration of monoamine oxidase inhibitors (MAOI)</a:t>
            </a:r>
          </a:p>
          <a:p>
            <a:pPr marL="92075" lvl="0" indent="-92075">
              <a:spcBef>
                <a:spcPts val="200"/>
              </a:spcBef>
              <a:buClr>
                <a:schemeClr val="tx1"/>
              </a:buClr>
            </a:pPr>
            <a:r>
              <a:rPr lang="en-CA" sz="1050" dirty="0"/>
              <a:t>Concomitant administration of the antipsychotic thioridazine</a:t>
            </a:r>
          </a:p>
          <a:p>
            <a:pPr marL="92075" lvl="0" indent="-92075">
              <a:spcBef>
                <a:spcPts val="200"/>
              </a:spcBef>
              <a:buClr>
                <a:schemeClr val="tx1"/>
              </a:buClr>
            </a:pPr>
            <a:r>
              <a:rPr lang="en-CA" sz="1050" dirty="0"/>
              <a:t>Pregnancy</a:t>
            </a:r>
          </a:p>
          <a:p>
            <a:pPr marL="92075" lvl="0" indent="-92075">
              <a:spcBef>
                <a:spcPts val="200"/>
              </a:spcBef>
              <a:buClr>
                <a:schemeClr val="tx1"/>
              </a:buClr>
            </a:pPr>
            <a:r>
              <a:rPr lang="en-CA" sz="1050" dirty="0"/>
              <a:t>Severe hepatic impairment</a:t>
            </a:r>
          </a:p>
          <a:p>
            <a:pPr marL="92075" lvl="0" indent="-92075">
              <a:spcBef>
                <a:spcPts val="200"/>
              </a:spcBef>
              <a:buClr>
                <a:schemeClr val="tx1"/>
              </a:buClr>
            </a:pPr>
            <a:r>
              <a:rPr lang="en-CA" sz="1050" dirty="0"/>
              <a:t>End-stage renal failure</a:t>
            </a:r>
          </a:p>
          <a:p>
            <a:pPr marL="92075" indent="-92075">
              <a:spcBef>
                <a:spcPts val="800"/>
              </a:spcBef>
              <a:buClr>
                <a:schemeClr val="tx1"/>
              </a:buClr>
              <a:buNone/>
            </a:pPr>
            <a:r>
              <a:rPr lang="en-CA" sz="1050" b="1" u="sng" dirty="0"/>
              <a:t>Most serious warnings and precautions</a:t>
            </a:r>
            <a:r>
              <a:rPr lang="en-CA" sz="1050" b="1" dirty="0"/>
              <a:t>:</a:t>
            </a:r>
            <a:endParaRPr lang="en-CA" sz="1050" dirty="0"/>
          </a:p>
          <a:p>
            <a:pPr marL="92075" lvl="0" indent="-92075">
              <a:spcBef>
                <a:spcPts val="200"/>
              </a:spcBef>
              <a:buClr>
                <a:schemeClr val="tx1"/>
              </a:buClr>
            </a:pPr>
            <a:r>
              <a:rPr lang="en-CA" sz="1050" b="1" spc="-20" dirty="0"/>
              <a:t>Potential association with behavioural and emotional changes, including self-harm:</a:t>
            </a:r>
            <a:r>
              <a:rPr lang="en-CA" sz="1050" spc="-20" dirty="0"/>
              <a:t> monitor for suicidal ideation and for agitation-type emotional and behavioural changes</a:t>
            </a:r>
          </a:p>
          <a:p>
            <a:pPr marL="92075" lvl="0" indent="-92075">
              <a:spcBef>
                <a:spcPts val="200"/>
              </a:spcBef>
              <a:buClr>
                <a:schemeClr val="tx1"/>
              </a:buClr>
            </a:pPr>
            <a:r>
              <a:rPr lang="en-CA" sz="1050" b="1" dirty="0"/>
              <a:t>Seizures:</a:t>
            </a:r>
            <a:r>
              <a:rPr lang="en-CA" sz="1050" dirty="0"/>
              <a:t> to minimize the risk of seizures, the maximum recommended daily dose should not be exceeded</a:t>
            </a:r>
          </a:p>
          <a:p>
            <a:pPr marL="92075" lvl="0" indent="-92075">
              <a:spcBef>
                <a:spcPts val="200"/>
              </a:spcBef>
              <a:buClr>
                <a:schemeClr val="tx1"/>
              </a:buClr>
            </a:pPr>
            <a:endParaRPr lang="en-CA" sz="1050" dirty="0"/>
          </a:p>
          <a:p>
            <a:pPr marL="92075" lvl="0" indent="-92075">
              <a:spcBef>
                <a:spcPts val="200"/>
              </a:spcBef>
              <a:buClr>
                <a:schemeClr val="tx1"/>
              </a:buClr>
            </a:pPr>
            <a:endParaRPr lang="en-CA" sz="1050" dirty="0"/>
          </a:p>
          <a:p>
            <a:pPr marL="92075" indent="-92075">
              <a:spcBef>
                <a:spcPts val="200"/>
              </a:spcBef>
              <a:buClr>
                <a:schemeClr val="tx1"/>
              </a:buClr>
              <a:buNone/>
            </a:pPr>
            <a:r>
              <a:rPr lang="en-CA" sz="1050" b="1" u="sng" dirty="0"/>
              <a:t>Other relevant warnings and precautions</a:t>
            </a:r>
            <a:r>
              <a:rPr lang="en-CA" sz="1050" b="1" dirty="0"/>
              <a:t>:</a:t>
            </a:r>
            <a:endParaRPr lang="en-CA" sz="1050" dirty="0"/>
          </a:p>
          <a:p>
            <a:pPr marL="92075" lvl="0" indent="-92075">
              <a:spcBef>
                <a:spcPts val="200"/>
              </a:spcBef>
              <a:buClr>
                <a:schemeClr val="tx1"/>
              </a:buClr>
            </a:pPr>
            <a:r>
              <a:rPr lang="en-CA" sz="1050" dirty="0"/>
              <a:t>Interference with the action of opioid-containing drug products, vulnerability to opioid overdose, and precipitated opioid withdrawal</a:t>
            </a:r>
          </a:p>
          <a:p>
            <a:pPr marL="92075" lvl="0" indent="-92075">
              <a:spcBef>
                <a:spcPts val="200"/>
              </a:spcBef>
              <a:buClr>
                <a:schemeClr val="tx1"/>
              </a:buClr>
            </a:pPr>
            <a:r>
              <a:rPr lang="en-CA" sz="1050" dirty="0"/>
              <a:t>Increase in blood pressure and heart rate; not for use in patients with uncontrolled hypertension and caution in patients with controlled hypertension</a:t>
            </a:r>
          </a:p>
          <a:p>
            <a:pPr marL="92075" lvl="0" indent="-92075">
              <a:spcBef>
                <a:spcPts val="200"/>
              </a:spcBef>
              <a:buClr>
                <a:schemeClr val="tx1"/>
              </a:buClr>
            </a:pPr>
            <a:r>
              <a:rPr lang="en-CA" sz="1050" dirty="0"/>
              <a:t>Dependence/tolerance</a:t>
            </a:r>
          </a:p>
          <a:p>
            <a:pPr marL="92075" lvl="0" indent="-92075">
              <a:spcBef>
                <a:spcPts val="200"/>
              </a:spcBef>
              <a:buClr>
                <a:schemeClr val="tx1"/>
              </a:buClr>
            </a:pPr>
            <a:r>
              <a:rPr lang="en-CA" sz="1050" dirty="0"/>
              <a:t>Risk of hypoglycemia in patients with type 2 diabetes on antidiabetic therapy</a:t>
            </a:r>
          </a:p>
          <a:p>
            <a:pPr marL="92075" lvl="0" indent="-92075">
              <a:spcBef>
                <a:spcPts val="200"/>
              </a:spcBef>
              <a:buClr>
                <a:schemeClr val="tx1"/>
              </a:buClr>
            </a:pPr>
            <a:r>
              <a:rPr lang="en-CA" sz="1050" dirty="0"/>
              <a:t>Hepatotoxicity; discontinue in the event of symptoms and/or signs of acute hepatitis</a:t>
            </a:r>
          </a:p>
          <a:p>
            <a:pPr marL="92075" lvl="0" indent="-92075">
              <a:spcBef>
                <a:spcPts val="200"/>
              </a:spcBef>
              <a:buClr>
                <a:schemeClr val="tx1"/>
              </a:buClr>
            </a:pPr>
            <a:r>
              <a:rPr lang="en-CA" sz="1050" dirty="0"/>
              <a:t>Drugs metabolized by CYP2D6; do not use in combination with tamoxifen</a:t>
            </a:r>
          </a:p>
          <a:p>
            <a:pPr marL="92075" lvl="0" indent="-92075">
              <a:spcBef>
                <a:spcPts val="200"/>
              </a:spcBef>
              <a:buClr>
                <a:schemeClr val="tx1"/>
              </a:buClr>
            </a:pPr>
            <a:r>
              <a:rPr lang="en-CA" sz="1050" dirty="0"/>
              <a:t>Angle-closure glaucoma</a:t>
            </a:r>
          </a:p>
          <a:p>
            <a:pPr marL="92075" lvl="0" indent="-92075">
              <a:spcBef>
                <a:spcPts val="200"/>
              </a:spcBef>
              <a:buClr>
                <a:schemeClr val="tx1"/>
              </a:buClr>
            </a:pPr>
            <a:r>
              <a:rPr lang="en-CA" sz="1050" dirty="0"/>
              <a:t>Activation of mania and hallucinations</a:t>
            </a:r>
          </a:p>
          <a:p>
            <a:pPr marL="92075" lvl="0" indent="-92075">
              <a:spcBef>
                <a:spcPts val="200"/>
              </a:spcBef>
              <a:buClr>
                <a:schemeClr val="tx1"/>
              </a:buClr>
            </a:pPr>
            <a:r>
              <a:rPr lang="en-CA" sz="1050" dirty="0"/>
              <a:t>Allergic reactions</a:t>
            </a:r>
          </a:p>
          <a:p>
            <a:pPr marL="92075" lvl="0" indent="-92075">
              <a:spcBef>
                <a:spcPts val="200"/>
              </a:spcBef>
              <a:buClr>
                <a:schemeClr val="tx1"/>
              </a:buClr>
            </a:pPr>
            <a:r>
              <a:rPr lang="en-CA" sz="1050" dirty="0"/>
              <a:t>Not recommended in nursing mothers</a:t>
            </a:r>
          </a:p>
          <a:p>
            <a:pPr marL="92075" lvl="0" indent="-92075">
              <a:spcBef>
                <a:spcPts val="200"/>
              </a:spcBef>
              <a:buClr>
                <a:schemeClr val="tx1"/>
              </a:buClr>
            </a:pPr>
            <a:r>
              <a:rPr lang="en-CA" sz="1050" dirty="0"/>
              <a:t>Closely monitor patients with hepatic and renal impairment; dose adjustments required in mild to moderate hepatic impairment and moderate or severe renal impairment</a:t>
            </a:r>
          </a:p>
          <a:p>
            <a:pPr marL="92075" lvl="0" indent="-92075">
              <a:spcBef>
                <a:spcPts val="200"/>
              </a:spcBef>
              <a:buClr>
                <a:schemeClr val="tx1"/>
              </a:buClr>
            </a:pPr>
            <a:r>
              <a:rPr lang="en-CA" sz="1050" dirty="0"/>
              <a:t>Contains lactose</a:t>
            </a:r>
          </a:p>
          <a:p>
            <a:pPr marL="92075" indent="-92075">
              <a:spcBef>
                <a:spcPts val="800"/>
              </a:spcBef>
              <a:buNone/>
            </a:pPr>
            <a:r>
              <a:rPr lang="en-CA" sz="1050" b="1" u="sng" dirty="0"/>
              <a:t>For more information</a:t>
            </a:r>
            <a:r>
              <a:rPr lang="en-CA" sz="1050" b="1" dirty="0"/>
              <a:t>:</a:t>
            </a:r>
            <a:endParaRPr lang="en-CA" sz="1050" dirty="0"/>
          </a:p>
          <a:p>
            <a:pPr marL="92075" indent="-92075">
              <a:spcBef>
                <a:spcPts val="200"/>
              </a:spcBef>
              <a:buClr>
                <a:schemeClr val="tx1"/>
              </a:buClr>
            </a:pPr>
            <a:r>
              <a:rPr lang="en-CA" sz="1050" dirty="0"/>
              <a:t>Please consult the </a:t>
            </a:r>
            <a:r>
              <a:rPr lang="en-CA" sz="1050" u="sng" dirty="0">
                <a:hlinkClick r:id="rId3"/>
              </a:rPr>
              <a:t>Product Monograph</a:t>
            </a:r>
            <a:r>
              <a:rPr lang="en-CA" sz="1050" dirty="0"/>
              <a:t> for important information relating to adverse reactions, drug interactions, and dosing information which have not been discussed in this piece. The Product Monograph is also available by calling 1-800-361-4261. </a:t>
            </a:r>
          </a:p>
          <a:p>
            <a:pPr marL="0" indent="0">
              <a:spcBef>
                <a:spcPts val="800"/>
              </a:spcBef>
              <a:buNone/>
            </a:pPr>
            <a:r>
              <a:rPr lang="en-US" sz="800" b="1" dirty="0"/>
              <a:t>References: </a:t>
            </a:r>
          </a:p>
          <a:p>
            <a:pPr marL="139700" indent="-139700">
              <a:spcBef>
                <a:spcPts val="200"/>
              </a:spcBef>
              <a:buClr>
                <a:schemeClr val="tx1"/>
              </a:buClr>
              <a:buFont typeface="+mj-lt"/>
              <a:buAutoNum type="arabicPeriod"/>
            </a:pPr>
            <a:r>
              <a:rPr lang="en-US" sz="800" dirty="0"/>
              <a:t>CONTRAVE Product Monograph. Bausch Health, Canada Inc.</a:t>
            </a:r>
          </a:p>
          <a:p>
            <a:pPr marL="139700" indent="-139700">
              <a:spcBef>
                <a:spcPts val="200"/>
              </a:spcBef>
              <a:buClr>
                <a:schemeClr val="tx1"/>
              </a:buClr>
              <a:buFont typeface="+mj-lt"/>
              <a:buAutoNum type="arabicPeriod"/>
            </a:pPr>
            <a:r>
              <a:rPr lang="en-US" sz="800" dirty="0"/>
              <a:t>Wharton S, Lau DCW, </a:t>
            </a:r>
            <a:r>
              <a:rPr lang="en-US" sz="800" dirty="0" err="1"/>
              <a:t>Vallis</a:t>
            </a:r>
            <a:r>
              <a:rPr lang="en-US" sz="800" dirty="0"/>
              <a:t> M </a:t>
            </a:r>
            <a:r>
              <a:rPr lang="en-US" sz="800" i="1" dirty="0"/>
              <a:t>et al</a:t>
            </a:r>
            <a:r>
              <a:rPr lang="en-US" sz="800" dirty="0"/>
              <a:t>. Obesity in adults: a clinical practice guidelines. </a:t>
            </a:r>
            <a:r>
              <a:rPr lang="en-US" sz="800" i="1" dirty="0"/>
              <a:t>CMAJ</a:t>
            </a:r>
            <a:r>
              <a:rPr lang="en-US" sz="800" dirty="0"/>
              <a:t> 2020;192:E875-91.</a:t>
            </a:r>
          </a:p>
          <a:p>
            <a:pPr marL="139700" indent="-139700">
              <a:spcBef>
                <a:spcPts val="200"/>
              </a:spcBef>
              <a:buClr>
                <a:schemeClr val="tx1"/>
              </a:buClr>
              <a:buFont typeface="+mj-lt"/>
              <a:buAutoNum type="arabicPeriod"/>
            </a:pPr>
            <a:r>
              <a:rPr lang="en-US" sz="800" dirty="0"/>
              <a:t>Kirk S, Ramos Salas X, </a:t>
            </a:r>
            <a:r>
              <a:rPr lang="en-US" sz="800" dirty="0" err="1"/>
              <a:t>Alberga</a:t>
            </a:r>
            <a:r>
              <a:rPr lang="en-US" sz="800" dirty="0"/>
              <a:t> AS, </a:t>
            </a:r>
            <a:r>
              <a:rPr lang="en-US" sz="800" dirty="0" err="1"/>
              <a:t>Russl</a:t>
            </a:r>
            <a:r>
              <a:rPr lang="en-US" sz="800" dirty="0"/>
              <a:t>-Mayhew S. Reducing Weight Bias, Stigma and Discrimination in Obesity Management, Practice Policy. Available from: https://</a:t>
            </a:r>
            <a:r>
              <a:rPr lang="en-US" sz="800" dirty="0" err="1"/>
              <a:t>obesitycanada.ca</a:t>
            </a:r>
            <a:r>
              <a:rPr lang="en-US" sz="800" dirty="0"/>
              <a:t>/guidelines/</a:t>
            </a:r>
            <a:r>
              <a:rPr lang="en-US" sz="800" dirty="0" err="1"/>
              <a:t>weightbias</a:t>
            </a:r>
            <a:r>
              <a:rPr lang="en-US" sz="800" dirty="0"/>
              <a:t>. Accessed December 8, 2020.</a:t>
            </a:r>
          </a:p>
          <a:p>
            <a:pPr marL="139700" indent="-139700">
              <a:spcBef>
                <a:spcPts val="200"/>
              </a:spcBef>
              <a:buClr>
                <a:schemeClr val="tx1"/>
              </a:buClr>
              <a:buFont typeface="+mj-lt"/>
              <a:buAutoNum type="arabicPeriod"/>
            </a:pPr>
            <a:r>
              <a:rPr lang="en-US" sz="800" dirty="0"/>
              <a:t>Pedersen SD, </a:t>
            </a:r>
            <a:r>
              <a:rPr lang="en-US" sz="800" dirty="0" err="1"/>
              <a:t>Manjoo</a:t>
            </a:r>
            <a:r>
              <a:rPr lang="en-US" sz="800" dirty="0"/>
              <a:t> P, Wharton S. Canadian Adult Obesity Clinical Practice Guidelines: Pharmacotherapy in Obesity Management. Available from: https://</a:t>
            </a:r>
            <a:r>
              <a:rPr lang="en-US" sz="800" dirty="0" err="1"/>
              <a:t>obesitycanada.ca</a:t>
            </a:r>
            <a:r>
              <a:rPr lang="en-US" sz="800" dirty="0"/>
              <a:t>/guidelines/pharmacotherapy. Accessed October 26, 2020.</a:t>
            </a:r>
          </a:p>
        </p:txBody>
      </p:sp>
      <p:sp>
        <p:nvSpPr>
          <p:cNvPr id="5" name="Content Placeholder 4">
            <a:extLst>
              <a:ext uri="{FF2B5EF4-FFF2-40B4-BE49-F238E27FC236}">
                <a16:creationId xmlns:a16="http://schemas.microsoft.com/office/drawing/2014/main" id="{0C8DA134-5277-1E48-AF42-01043AC745AB}"/>
              </a:ext>
            </a:extLst>
          </p:cNvPr>
          <p:cNvSpPr>
            <a:spLocks noGrp="1"/>
          </p:cNvSpPr>
          <p:nvPr>
            <p:ph sz="quarter" idx="14"/>
          </p:nvPr>
        </p:nvSpPr>
        <p:spPr>
          <a:xfrm>
            <a:off x="753356" y="5095874"/>
            <a:ext cx="10690783" cy="472814"/>
          </a:xfrm>
        </p:spPr>
        <p:txBody>
          <a:bodyPr/>
          <a:lstStyle/>
          <a:p>
            <a:r>
              <a:rPr lang="en-CA" sz="700" dirty="0"/>
              <a:t>CONTRAVE and the CONTRAVE logo are registered trademarks of </a:t>
            </a:r>
            <a:r>
              <a:rPr lang="en-CA" sz="700" dirty="0" err="1"/>
              <a:t>Nalpropion</a:t>
            </a:r>
            <a:r>
              <a:rPr lang="en-CA" sz="700" dirty="0"/>
              <a:t> Pharmaceuticals, Inc., used under license.</a:t>
            </a:r>
          </a:p>
          <a:p>
            <a:r>
              <a:rPr lang="en-CA" sz="700" dirty="0"/>
              <a:t>© 2021 Bausch Health, Canada Inc. Laval, Québec H7L 4A8. All rights reserved.</a:t>
            </a:r>
          </a:p>
          <a:p>
            <a:r>
              <a:rPr lang="en-CA" sz="700" dirty="0"/>
              <a:t>The information is intended only for residents of Canada.</a:t>
            </a:r>
          </a:p>
        </p:txBody>
      </p:sp>
      <p:grpSp>
        <p:nvGrpSpPr>
          <p:cNvPr id="12" name="Group 11">
            <a:extLst>
              <a:ext uri="{FF2B5EF4-FFF2-40B4-BE49-F238E27FC236}">
                <a16:creationId xmlns:a16="http://schemas.microsoft.com/office/drawing/2014/main" id="{BD34C397-D061-CA47-B137-73AF29195A70}"/>
              </a:ext>
            </a:extLst>
          </p:cNvPr>
          <p:cNvGrpSpPr/>
          <p:nvPr/>
        </p:nvGrpSpPr>
        <p:grpSpPr>
          <a:xfrm>
            <a:off x="769452" y="5592800"/>
            <a:ext cx="10582761" cy="1144106"/>
            <a:chOff x="769452" y="5529124"/>
            <a:chExt cx="10582761" cy="1144106"/>
          </a:xfrm>
        </p:grpSpPr>
        <p:pic>
          <p:nvPicPr>
            <p:cNvPr id="6" name="Picture 5" descr="Logo&#10;&#10;Description automatically generated">
              <a:extLst>
                <a:ext uri="{FF2B5EF4-FFF2-40B4-BE49-F238E27FC236}">
                  <a16:creationId xmlns:a16="http://schemas.microsoft.com/office/drawing/2014/main" id="{FE736A58-0758-024F-A201-DDCEB973C43B}"/>
                </a:ext>
              </a:extLst>
            </p:cNvPr>
            <p:cNvPicPr>
              <a:picLocks noChangeAspect="1"/>
            </p:cNvPicPr>
            <p:nvPr/>
          </p:nvPicPr>
          <p:blipFill>
            <a:blip r:embed="rId4"/>
            <a:stretch>
              <a:fillRect/>
            </a:stretch>
          </p:blipFill>
          <p:spPr>
            <a:xfrm>
              <a:off x="769452" y="5529124"/>
              <a:ext cx="1601960" cy="1063702"/>
            </a:xfrm>
            <a:prstGeom prst="rect">
              <a:avLst/>
            </a:prstGeom>
          </p:spPr>
        </p:pic>
        <p:pic>
          <p:nvPicPr>
            <p:cNvPr id="7" name="Content Placeholder 6" descr="A picture containing text, clipart&#10;&#10;Description automatically generated">
              <a:extLst>
                <a:ext uri="{FF2B5EF4-FFF2-40B4-BE49-F238E27FC236}">
                  <a16:creationId xmlns:a16="http://schemas.microsoft.com/office/drawing/2014/main" id="{42D32718-E058-FA47-A944-0649B939A341}"/>
                </a:ext>
              </a:extLst>
            </p:cNvPr>
            <p:cNvPicPr>
              <a:picLocks noChangeAspect="1"/>
            </p:cNvPicPr>
            <p:nvPr/>
          </p:nvPicPr>
          <p:blipFill>
            <a:blip r:embed="rId5"/>
            <a:stretch>
              <a:fillRect/>
            </a:stretch>
          </p:blipFill>
          <p:spPr>
            <a:xfrm>
              <a:off x="3464888" y="6297118"/>
              <a:ext cx="2044089" cy="376112"/>
            </a:xfrm>
            <a:prstGeom prst="rect">
              <a:avLst/>
            </a:prstGeom>
          </p:spPr>
        </p:pic>
        <p:pic>
          <p:nvPicPr>
            <p:cNvPr id="9" name="Picture 8" descr="Qr code&#10;&#10;Description automatically generated with medium confidence">
              <a:extLst>
                <a:ext uri="{FF2B5EF4-FFF2-40B4-BE49-F238E27FC236}">
                  <a16:creationId xmlns:a16="http://schemas.microsoft.com/office/drawing/2014/main" id="{871CBF76-0661-F449-B70B-7BA98F168196}"/>
                </a:ext>
              </a:extLst>
            </p:cNvPr>
            <p:cNvPicPr>
              <a:picLocks noChangeAspect="1"/>
            </p:cNvPicPr>
            <p:nvPr/>
          </p:nvPicPr>
          <p:blipFill>
            <a:blip r:embed="rId6"/>
            <a:stretch>
              <a:fillRect/>
            </a:stretch>
          </p:blipFill>
          <p:spPr>
            <a:xfrm>
              <a:off x="8962397" y="6340511"/>
              <a:ext cx="2389816" cy="233591"/>
            </a:xfrm>
            <a:prstGeom prst="rect">
              <a:avLst/>
            </a:prstGeom>
          </p:spPr>
        </p:pic>
        <p:pic>
          <p:nvPicPr>
            <p:cNvPr id="11" name="Picture 10" descr="A blue and white logo&#10;&#10;Description automatically generated with low confidence">
              <a:extLst>
                <a:ext uri="{FF2B5EF4-FFF2-40B4-BE49-F238E27FC236}">
                  <a16:creationId xmlns:a16="http://schemas.microsoft.com/office/drawing/2014/main" id="{D2ABCD27-AC97-FC4B-A407-EF32BC2C30CC}"/>
                </a:ext>
              </a:extLst>
            </p:cNvPr>
            <p:cNvPicPr>
              <a:picLocks noChangeAspect="1"/>
            </p:cNvPicPr>
            <p:nvPr/>
          </p:nvPicPr>
          <p:blipFill>
            <a:blip r:embed="rId7"/>
            <a:stretch>
              <a:fillRect/>
            </a:stretch>
          </p:blipFill>
          <p:spPr>
            <a:xfrm>
              <a:off x="6602453" y="6106440"/>
              <a:ext cx="1266469" cy="472815"/>
            </a:xfrm>
            <a:prstGeom prst="rect">
              <a:avLst/>
            </a:prstGeom>
          </p:spPr>
        </p:pic>
      </p:grpSp>
    </p:spTree>
    <p:extLst>
      <p:ext uri="{BB962C8B-B14F-4D97-AF65-F5344CB8AC3E}">
        <p14:creationId xmlns:p14="http://schemas.microsoft.com/office/powerpoint/2010/main" val="1325423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C5E3B75-8A8B-004E-95F1-A5A9ADE027C9}"/>
              </a:ext>
            </a:extLst>
          </p:cNvPr>
          <p:cNvSpPr/>
          <p:nvPr/>
        </p:nvSpPr>
        <p:spPr>
          <a:xfrm>
            <a:off x="387457" y="859537"/>
            <a:ext cx="11414501" cy="4315967"/>
          </a:xfrm>
          <a:prstGeom prst="roundRect">
            <a:avLst>
              <a:gd name="adj" fmla="val 116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2669D3-57AA-BA49-AC00-CA76614AE579}"/>
              </a:ext>
            </a:extLst>
          </p:cNvPr>
          <p:cNvSpPr>
            <a:spLocks noGrp="1"/>
          </p:cNvSpPr>
          <p:nvPr>
            <p:ph type="ctrTitle"/>
          </p:nvPr>
        </p:nvSpPr>
        <p:spPr>
          <a:xfrm>
            <a:off x="4429430" y="1778201"/>
            <a:ext cx="5958201" cy="1413984"/>
          </a:xfrm>
          <a:prstGeom prst="roundRect">
            <a:avLst>
              <a:gd name="adj" fmla="val 0"/>
            </a:avLst>
          </a:prstGeom>
          <a:noFill/>
        </p:spPr>
        <p:txBody>
          <a:bodyPr/>
          <a:lstStyle/>
          <a:p>
            <a:r>
              <a:rPr lang="en-CA" sz="2800" dirty="0">
                <a:solidFill>
                  <a:schemeClr val="accent1"/>
                </a:solidFill>
              </a:rPr>
              <a:t>An anti-obesity agent for </a:t>
            </a:r>
            <a:br>
              <a:rPr lang="en-CA" sz="2800" dirty="0">
                <a:solidFill>
                  <a:schemeClr val="accent1"/>
                </a:solidFill>
              </a:rPr>
            </a:br>
            <a:r>
              <a:rPr lang="en-CA" sz="2800" dirty="0">
                <a:solidFill>
                  <a:schemeClr val="accent1"/>
                </a:solidFill>
              </a:rPr>
              <a:t>chronic weight management</a:t>
            </a:r>
            <a:r>
              <a:rPr lang="en-CA" sz="2800" b="0" baseline="30000" dirty="0">
                <a:solidFill>
                  <a:schemeClr val="accent1"/>
                </a:solidFill>
              </a:rPr>
              <a:t>1</a:t>
            </a:r>
            <a:endParaRPr lang="en-US" sz="2800" b="0" baseline="30000" dirty="0">
              <a:solidFill>
                <a:schemeClr val="accent1"/>
              </a:solidFill>
            </a:endParaRPr>
          </a:p>
        </p:txBody>
      </p:sp>
      <p:grpSp>
        <p:nvGrpSpPr>
          <p:cNvPr id="5" name="Group 4">
            <a:extLst>
              <a:ext uri="{FF2B5EF4-FFF2-40B4-BE49-F238E27FC236}">
                <a16:creationId xmlns:a16="http://schemas.microsoft.com/office/drawing/2014/main" id="{79A3C9CE-2209-0A40-9897-FB0D81FBEA23}"/>
              </a:ext>
            </a:extLst>
          </p:cNvPr>
          <p:cNvGrpSpPr/>
          <p:nvPr/>
        </p:nvGrpSpPr>
        <p:grpSpPr>
          <a:xfrm>
            <a:off x="1536515" y="3195709"/>
            <a:ext cx="9118970" cy="1513393"/>
            <a:chOff x="839788" y="3460755"/>
            <a:chExt cx="9118970" cy="1347222"/>
          </a:xfrm>
        </p:grpSpPr>
        <p:sp>
          <p:nvSpPr>
            <p:cNvPr id="4" name="Rounded Rectangle 3">
              <a:extLst>
                <a:ext uri="{FF2B5EF4-FFF2-40B4-BE49-F238E27FC236}">
                  <a16:creationId xmlns:a16="http://schemas.microsoft.com/office/drawing/2014/main" id="{ACD3A94D-E454-534C-A798-257BB0F7A744}"/>
                </a:ext>
              </a:extLst>
            </p:cNvPr>
            <p:cNvSpPr/>
            <p:nvPr/>
          </p:nvSpPr>
          <p:spPr>
            <a:xfrm>
              <a:off x="938107" y="3549248"/>
              <a:ext cx="9020651" cy="1258729"/>
            </a:xfrm>
            <a:prstGeom prst="roundRect">
              <a:avLst>
                <a:gd name="adj" fmla="val 24259"/>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2"/>
                </a:solidFill>
              </a:endParaRPr>
            </a:p>
          </p:txBody>
        </p:sp>
        <p:sp>
          <p:nvSpPr>
            <p:cNvPr id="3" name="Rounded Rectangle 2">
              <a:extLst>
                <a:ext uri="{FF2B5EF4-FFF2-40B4-BE49-F238E27FC236}">
                  <a16:creationId xmlns:a16="http://schemas.microsoft.com/office/drawing/2014/main" id="{6D69BE04-1E14-9944-ABF7-C1DF4D1EF3D1}"/>
                </a:ext>
              </a:extLst>
            </p:cNvPr>
            <p:cNvSpPr/>
            <p:nvPr/>
          </p:nvSpPr>
          <p:spPr>
            <a:xfrm>
              <a:off x="839788" y="3460755"/>
              <a:ext cx="9020650" cy="1258729"/>
            </a:xfrm>
            <a:prstGeom prst="roundRect">
              <a:avLst>
                <a:gd name="adj" fmla="val 24259"/>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solidFill>
                </a:rPr>
                <a:t>Naltrexone/bupropion</a:t>
              </a:r>
              <a:r>
                <a:rPr lang="en-US" sz="1600" dirty="0">
                  <a:solidFill>
                    <a:schemeClr val="accent2"/>
                  </a:solidFill>
                </a:rPr>
                <a:t> combination is a recommended option, in conjunction with medical nutrition therapy, physical activity, and psychological interventions, for individuals with a </a:t>
              </a:r>
              <a:br>
                <a:rPr lang="en-US" sz="1600" dirty="0">
                  <a:solidFill>
                    <a:schemeClr val="accent2"/>
                  </a:solidFill>
                </a:rPr>
              </a:br>
              <a:r>
                <a:rPr lang="en-US" sz="1600" dirty="0">
                  <a:solidFill>
                    <a:schemeClr val="accent2"/>
                  </a:solidFill>
                </a:rPr>
                <a:t>BMI ≥30 kg/m</a:t>
              </a:r>
              <a:r>
                <a:rPr lang="en-US" sz="1600" baseline="30000" dirty="0">
                  <a:solidFill>
                    <a:schemeClr val="accent2"/>
                  </a:solidFill>
                </a:rPr>
                <a:t>2</a:t>
              </a:r>
              <a:r>
                <a:rPr lang="en-US" sz="1600" dirty="0">
                  <a:solidFill>
                    <a:schemeClr val="accent2"/>
                  </a:solidFill>
                </a:rPr>
                <a:t> or ≥27 kg/m</a:t>
              </a:r>
              <a:r>
                <a:rPr lang="en-US" sz="1600" baseline="30000" dirty="0">
                  <a:solidFill>
                    <a:schemeClr val="accent2"/>
                  </a:solidFill>
                </a:rPr>
                <a:t>2</a:t>
              </a:r>
              <a:r>
                <a:rPr lang="en-US" sz="1600" dirty="0">
                  <a:solidFill>
                    <a:schemeClr val="accent2"/>
                  </a:solidFill>
                </a:rPr>
                <a:t> with adiposity-related comorbidities.</a:t>
              </a:r>
            </a:p>
            <a:p>
              <a:pPr algn="ctr">
                <a:spcBef>
                  <a:spcPts val="300"/>
                </a:spcBef>
              </a:pPr>
              <a:r>
                <a:rPr lang="en-US" sz="1200" i="1" dirty="0">
                  <a:solidFill>
                    <a:schemeClr val="accent2"/>
                  </a:solidFill>
                </a:rPr>
                <a:t>~Adapted from the 2020 Obesity Canadian Clinical Practice Guidelines</a:t>
              </a:r>
              <a:r>
                <a:rPr lang="en-US" sz="1200" i="1" baseline="30000" dirty="0">
                  <a:solidFill>
                    <a:schemeClr val="accent2"/>
                  </a:solidFill>
                </a:rPr>
                <a:t>4</a:t>
              </a:r>
              <a:endParaRPr lang="en-US" sz="1400" i="1" baseline="30000" dirty="0">
                <a:solidFill>
                  <a:schemeClr val="accent2"/>
                </a:solidFill>
              </a:endParaRPr>
            </a:p>
            <a:p>
              <a:pPr algn="ctr">
                <a:spcBef>
                  <a:spcPts val="300"/>
                </a:spcBef>
              </a:pPr>
              <a:r>
                <a:rPr lang="en-US" sz="1200" dirty="0">
                  <a:solidFill>
                    <a:schemeClr val="accent2"/>
                  </a:solidFill>
                </a:rPr>
                <a:t>Refer to complete guidelines for full recommendations.</a:t>
              </a:r>
            </a:p>
          </p:txBody>
        </p:sp>
      </p:grpSp>
      <p:pic>
        <p:nvPicPr>
          <p:cNvPr id="11" name="Picture 10" descr="Logo&#10;&#10;Description automatically generated">
            <a:extLst>
              <a:ext uri="{FF2B5EF4-FFF2-40B4-BE49-F238E27FC236}">
                <a16:creationId xmlns:a16="http://schemas.microsoft.com/office/drawing/2014/main" id="{C122CDC6-B7E7-F846-BAC7-C97FD1F70EC4}"/>
              </a:ext>
            </a:extLst>
          </p:cNvPr>
          <p:cNvPicPr>
            <a:picLocks noChangeAspect="1"/>
          </p:cNvPicPr>
          <p:nvPr/>
        </p:nvPicPr>
        <p:blipFill>
          <a:blip r:embed="rId2"/>
          <a:stretch>
            <a:fillRect/>
          </a:stretch>
        </p:blipFill>
        <p:spPr>
          <a:xfrm>
            <a:off x="1536515" y="1304137"/>
            <a:ext cx="2509200" cy="1666110"/>
          </a:xfrm>
          <a:prstGeom prst="rect">
            <a:avLst/>
          </a:prstGeom>
        </p:spPr>
      </p:pic>
    </p:spTree>
    <p:extLst>
      <p:ext uri="{BB962C8B-B14F-4D97-AF65-F5344CB8AC3E}">
        <p14:creationId xmlns:p14="http://schemas.microsoft.com/office/powerpoint/2010/main" val="1453007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BF36E6-E73A-A34A-85ED-E9A23F2D270D}"/>
              </a:ext>
            </a:extLst>
          </p:cNvPr>
          <p:cNvSpPr>
            <a:spLocks noGrp="1"/>
          </p:cNvSpPr>
          <p:nvPr>
            <p:ph type="title"/>
          </p:nvPr>
        </p:nvSpPr>
        <p:spPr>
          <a:xfrm>
            <a:off x="753356" y="360405"/>
            <a:ext cx="10690783" cy="624689"/>
          </a:xfrm>
        </p:spPr>
        <p:txBody>
          <a:bodyPr/>
          <a:lstStyle/>
          <a:p>
            <a:r>
              <a:rPr lang="en-CA" dirty="0"/>
              <a:t>A dual-component mechanism of action</a:t>
            </a:r>
            <a:r>
              <a:rPr lang="en-CA" b="0" baseline="30000" dirty="0"/>
              <a:t>1</a:t>
            </a:r>
            <a:r>
              <a:rPr lang="en-CA" b="0" dirty="0"/>
              <a:t>*</a:t>
            </a:r>
            <a:endParaRPr lang="en-US" b="0" dirty="0"/>
          </a:p>
        </p:txBody>
      </p:sp>
      <p:sp>
        <p:nvSpPr>
          <p:cNvPr id="5" name="Content Placeholder 4">
            <a:extLst>
              <a:ext uri="{FF2B5EF4-FFF2-40B4-BE49-F238E27FC236}">
                <a16:creationId xmlns:a16="http://schemas.microsoft.com/office/drawing/2014/main" id="{B58C57FE-9D8A-8A47-9B33-5CA8930D272C}"/>
              </a:ext>
            </a:extLst>
          </p:cNvPr>
          <p:cNvSpPr>
            <a:spLocks noGrp="1"/>
          </p:cNvSpPr>
          <p:nvPr>
            <p:ph idx="1"/>
          </p:nvPr>
        </p:nvSpPr>
        <p:spPr>
          <a:xfrm>
            <a:off x="2089200" y="3506004"/>
            <a:ext cx="8013600" cy="339365"/>
          </a:xfrm>
        </p:spPr>
        <p:txBody>
          <a:bodyPr>
            <a:normAutofit/>
          </a:bodyPr>
          <a:lstStyle/>
          <a:p>
            <a:pPr marL="0" indent="0">
              <a:buNone/>
            </a:pPr>
            <a:r>
              <a:rPr lang="en-CA" sz="1400" dirty="0"/>
              <a:t>The exact neurochemical effects of CONTRAVE leading to weight loss are not fully understood.</a:t>
            </a:r>
          </a:p>
        </p:txBody>
      </p:sp>
      <p:sp>
        <p:nvSpPr>
          <p:cNvPr id="6" name="Text Placeholder 5">
            <a:extLst>
              <a:ext uri="{FF2B5EF4-FFF2-40B4-BE49-F238E27FC236}">
                <a16:creationId xmlns:a16="http://schemas.microsoft.com/office/drawing/2014/main" id="{03DBFD56-E65F-F74B-9916-58A1084B0B93}"/>
              </a:ext>
            </a:extLst>
          </p:cNvPr>
          <p:cNvSpPr>
            <a:spLocks noGrp="1"/>
          </p:cNvSpPr>
          <p:nvPr>
            <p:ph type="body" sz="quarter" idx="13"/>
          </p:nvPr>
        </p:nvSpPr>
        <p:spPr>
          <a:xfrm>
            <a:off x="2089200" y="2983270"/>
            <a:ext cx="7905590" cy="509587"/>
          </a:xfrm>
        </p:spPr>
        <p:txBody>
          <a:bodyPr/>
          <a:lstStyle/>
          <a:p>
            <a:pPr marL="0" indent="0"/>
            <a:r>
              <a:rPr lang="en-CA" dirty="0"/>
              <a:t>Non-clinical studies suggest that CONTRAVE has effects on two separate areas of the brain involved in the regulation of food intake.</a:t>
            </a:r>
          </a:p>
        </p:txBody>
      </p:sp>
      <p:sp>
        <p:nvSpPr>
          <p:cNvPr id="7" name="Content Placeholder 6">
            <a:extLst>
              <a:ext uri="{FF2B5EF4-FFF2-40B4-BE49-F238E27FC236}">
                <a16:creationId xmlns:a16="http://schemas.microsoft.com/office/drawing/2014/main" id="{71B292ED-404C-0444-810D-1A7981CDB677}"/>
              </a:ext>
            </a:extLst>
          </p:cNvPr>
          <p:cNvSpPr>
            <a:spLocks noGrp="1"/>
          </p:cNvSpPr>
          <p:nvPr>
            <p:ph sz="quarter" idx="14"/>
          </p:nvPr>
        </p:nvSpPr>
        <p:spPr/>
        <p:txBody>
          <a:bodyPr/>
          <a:lstStyle/>
          <a:p>
            <a:r>
              <a:rPr lang="en-CA" dirty="0"/>
              <a:t>Adapted from the Product Monograph.</a:t>
            </a:r>
          </a:p>
          <a:p>
            <a:r>
              <a:rPr lang="en-CA" dirty="0"/>
              <a:t>* Clinical significance is unknown.</a:t>
            </a:r>
          </a:p>
        </p:txBody>
      </p:sp>
      <p:grpSp>
        <p:nvGrpSpPr>
          <p:cNvPr id="14" name="Group 13">
            <a:extLst>
              <a:ext uri="{FF2B5EF4-FFF2-40B4-BE49-F238E27FC236}">
                <a16:creationId xmlns:a16="http://schemas.microsoft.com/office/drawing/2014/main" id="{B8EEB848-2E79-8F48-80C2-F371BC2D9E53}"/>
              </a:ext>
            </a:extLst>
          </p:cNvPr>
          <p:cNvGrpSpPr/>
          <p:nvPr/>
        </p:nvGrpSpPr>
        <p:grpSpPr>
          <a:xfrm>
            <a:off x="2089200" y="1455154"/>
            <a:ext cx="8013600" cy="1083600"/>
            <a:chOff x="2089200" y="2055525"/>
            <a:chExt cx="8013600" cy="1083600"/>
          </a:xfrm>
        </p:grpSpPr>
        <p:sp>
          <p:nvSpPr>
            <p:cNvPr id="8" name="Rounded Rectangle 7">
              <a:extLst>
                <a:ext uri="{FF2B5EF4-FFF2-40B4-BE49-F238E27FC236}">
                  <a16:creationId xmlns:a16="http://schemas.microsoft.com/office/drawing/2014/main" id="{6C950C9F-1EFE-3A44-8FC3-7F221B26A36A}"/>
                </a:ext>
              </a:extLst>
            </p:cNvPr>
            <p:cNvSpPr/>
            <p:nvPr/>
          </p:nvSpPr>
          <p:spPr>
            <a:xfrm>
              <a:off x="2089200" y="2055525"/>
              <a:ext cx="8013600" cy="1083600"/>
            </a:xfrm>
            <a:prstGeom prst="roundRect">
              <a:avLst>
                <a:gd name="adj" fmla="val 45376"/>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947CA1F-117D-5A4B-B734-12CBA1AAE298}"/>
                </a:ext>
              </a:extLst>
            </p:cNvPr>
            <p:cNvSpPr txBox="1"/>
            <p:nvPr/>
          </p:nvSpPr>
          <p:spPr>
            <a:xfrm>
              <a:off x="2509197" y="2343410"/>
              <a:ext cx="1725105" cy="507831"/>
            </a:xfrm>
            <a:prstGeom prst="rect">
              <a:avLst/>
            </a:prstGeom>
            <a:noFill/>
          </p:spPr>
          <p:txBody>
            <a:bodyPr wrap="square" rtlCol="0">
              <a:spAutoFit/>
            </a:bodyPr>
            <a:lstStyle/>
            <a:p>
              <a:r>
                <a:rPr lang="en-CA" sz="1500" b="1" dirty="0">
                  <a:solidFill>
                    <a:srgbClr val="850C70"/>
                  </a:solidFill>
                  <a:latin typeface="Arial" panose="020B0604020202020204" pitchFamily="34" charset="0"/>
                </a:rPr>
                <a:t>Naltrexone</a:t>
              </a:r>
              <a:endParaRPr lang="en-CA" sz="1500" dirty="0">
                <a:solidFill>
                  <a:srgbClr val="850C70"/>
                </a:solidFill>
                <a:latin typeface="Arial" panose="020B0604020202020204" pitchFamily="34" charset="0"/>
              </a:endParaRPr>
            </a:p>
            <a:p>
              <a:r>
                <a:rPr lang="en-CA" sz="1200" dirty="0">
                  <a:latin typeface="Arial" panose="020B0604020202020204" pitchFamily="34" charset="0"/>
                </a:rPr>
                <a:t>An opioid antagonist</a:t>
              </a:r>
            </a:p>
          </p:txBody>
        </p:sp>
        <p:sp>
          <p:nvSpPr>
            <p:cNvPr id="10" name="TextBox 9">
              <a:extLst>
                <a:ext uri="{FF2B5EF4-FFF2-40B4-BE49-F238E27FC236}">
                  <a16:creationId xmlns:a16="http://schemas.microsoft.com/office/drawing/2014/main" id="{CEE92BA7-D8F8-9341-A865-AEBE29F2CFF9}"/>
                </a:ext>
              </a:extLst>
            </p:cNvPr>
            <p:cNvSpPr txBox="1"/>
            <p:nvPr/>
          </p:nvSpPr>
          <p:spPr>
            <a:xfrm>
              <a:off x="4136378" y="2204910"/>
              <a:ext cx="521297" cy="784830"/>
            </a:xfrm>
            <a:prstGeom prst="rect">
              <a:avLst/>
            </a:prstGeom>
            <a:noFill/>
          </p:spPr>
          <p:txBody>
            <a:bodyPr wrap="none" rtlCol="0">
              <a:spAutoFit/>
            </a:bodyPr>
            <a:lstStyle/>
            <a:p>
              <a:r>
                <a:rPr lang="en-US" sz="4500" b="1" dirty="0">
                  <a:solidFill>
                    <a:schemeClr val="accent2"/>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7346F95D-7D88-614E-B20A-A96BAE77B6C9}"/>
                </a:ext>
              </a:extLst>
            </p:cNvPr>
            <p:cNvSpPr txBox="1"/>
            <p:nvPr/>
          </p:nvSpPr>
          <p:spPr>
            <a:xfrm>
              <a:off x="4750308" y="2158744"/>
              <a:ext cx="2337847" cy="877163"/>
            </a:xfrm>
            <a:prstGeom prst="rect">
              <a:avLst/>
            </a:prstGeom>
            <a:noFill/>
          </p:spPr>
          <p:txBody>
            <a:bodyPr wrap="square" rtlCol="0">
              <a:spAutoFit/>
            </a:bodyPr>
            <a:lstStyle/>
            <a:p>
              <a:r>
                <a:rPr lang="en-CA" sz="1500" b="1" dirty="0">
                  <a:solidFill>
                    <a:srgbClr val="850C70"/>
                  </a:solidFill>
                  <a:latin typeface="Arial" panose="020B0604020202020204" pitchFamily="34" charset="0"/>
                </a:rPr>
                <a:t>Bupropion</a:t>
              </a:r>
              <a:endParaRPr lang="en-CA" sz="1500" dirty="0">
                <a:solidFill>
                  <a:srgbClr val="850C70"/>
                </a:solidFill>
                <a:latin typeface="Arial" panose="020B0604020202020204" pitchFamily="34" charset="0"/>
              </a:endParaRPr>
            </a:p>
            <a:p>
              <a:r>
                <a:rPr lang="en-CA" sz="1200" dirty="0">
                  <a:latin typeface="Arial" panose="020B0604020202020204" pitchFamily="34" charset="0"/>
                </a:rPr>
                <a:t>A relatively weak inhibitor of the neuronal reuptake of dopamine and norepinephrine</a:t>
              </a:r>
            </a:p>
          </p:txBody>
        </p:sp>
        <p:sp>
          <p:nvSpPr>
            <p:cNvPr id="12" name="TextBox 11">
              <a:extLst>
                <a:ext uri="{FF2B5EF4-FFF2-40B4-BE49-F238E27FC236}">
                  <a16:creationId xmlns:a16="http://schemas.microsoft.com/office/drawing/2014/main" id="{DA5935E8-A45F-9C4F-A5C9-FD3B345783C7}"/>
                </a:ext>
              </a:extLst>
            </p:cNvPr>
            <p:cNvSpPr txBox="1"/>
            <p:nvPr/>
          </p:nvSpPr>
          <p:spPr>
            <a:xfrm>
              <a:off x="7180788" y="2204910"/>
              <a:ext cx="521297" cy="784830"/>
            </a:xfrm>
            <a:prstGeom prst="rect">
              <a:avLst/>
            </a:prstGeom>
            <a:noFill/>
          </p:spPr>
          <p:txBody>
            <a:bodyPr wrap="none" rtlCol="0">
              <a:spAutoFit/>
            </a:bodyPr>
            <a:lstStyle/>
            <a:p>
              <a:r>
                <a:rPr lang="en-US" sz="4500" b="1" dirty="0">
                  <a:solidFill>
                    <a:schemeClr val="accent2"/>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19BC6FCB-DCE9-AA4D-B0F2-A48EF6E2323B}"/>
                </a:ext>
              </a:extLst>
            </p:cNvPr>
            <p:cNvSpPr txBox="1"/>
            <p:nvPr/>
          </p:nvSpPr>
          <p:spPr>
            <a:xfrm>
              <a:off x="7801603" y="2366493"/>
              <a:ext cx="1872244" cy="461665"/>
            </a:xfrm>
            <a:prstGeom prst="rect">
              <a:avLst/>
            </a:prstGeom>
            <a:noFill/>
          </p:spPr>
          <p:txBody>
            <a:bodyPr wrap="none" rtlCol="0">
              <a:spAutoFit/>
            </a:bodyPr>
            <a:lstStyle/>
            <a:p>
              <a:r>
                <a:rPr lang="en-US" sz="2400" b="1" dirty="0">
                  <a:solidFill>
                    <a:schemeClr val="accent1"/>
                  </a:solidFill>
                  <a:latin typeface="Arial" panose="020B0604020202020204" pitchFamily="34" charset="0"/>
                  <a:cs typeface="Arial" panose="020B0604020202020204" pitchFamily="34" charset="0"/>
                </a:rPr>
                <a:t>CONTRAVE</a:t>
              </a:r>
            </a:p>
          </p:txBody>
        </p:sp>
      </p:grpSp>
      <p:grpSp>
        <p:nvGrpSpPr>
          <p:cNvPr id="20" name="Group 19">
            <a:extLst>
              <a:ext uri="{FF2B5EF4-FFF2-40B4-BE49-F238E27FC236}">
                <a16:creationId xmlns:a16="http://schemas.microsoft.com/office/drawing/2014/main" id="{ABF4C776-D22B-8D40-A792-7E6299431114}"/>
              </a:ext>
            </a:extLst>
          </p:cNvPr>
          <p:cNvGrpSpPr/>
          <p:nvPr/>
        </p:nvGrpSpPr>
        <p:grpSpPr>
          <a:xfrm>
            <a:off x="2089200" y="4084175"/>
            <a:ext cx="8013600" cy="1976400"/>
            <a:chOff x="2089200" y="3231340"/>
            <a:chExt cx="8013600" cy="1976400"/>
          </a:xfrm>
        </p:grpSpPr>
        <p:sp>
          <p:nvSpPr>
            <p:cNvPr id="15" name="Rounded Rectangle 14">
              <a:extLst>
                <a:ext uri="{FF2B5EF4-FFF2-40B4-BE49-F238E27FC236}">
                  <a16:creationId xmlns:a16="http://schemas.microsoft.com/office/drawing/2014/main" id="{D4582B69-0E24-6646-A884-6F2A1D818084}"/>
                </a:ext>
              </a:extLst>
            </p:cNvPr>
            <p:cNvSpPr/>
            <p:nvPr/>
          </p:nvSpPr>
          <p:spPr>
            <a:xfrm>
              <a:off x="2089200" y="3618692"/>
              <a:ext cx="8013600" cy="1083600"/>
            </a:xfrm>
            <a:prstGeom prst="roundRect">
              <a:avLst>
                <a:gd name="adj" fmla="val 453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A230F7A-B648-614D-9ED6-97A3220215C1}"/>
                </a:ext>
              </a:extLst>
            </p:cNvPr>
            <p:cNvSpPr txBox="1"/>
            <p:nvPr/>
          </p:nvSpPr>
          <p:spPr>
            <a:xfrm>
              <a:off x="2565759" y="3875799"/>
              <a:ext cx="2026517" cy="569387"/>
            </a:xfrm>
            <a:prstGeom prst="rect">
              <a:avLst/>
            </a:prstGeom>
            <a:noFill/>
          </p:spPr>
          <p:txBody>
            <a:bodyPr wrap="none" rtlCol="0">
              <a:spAutoFit/>
            </a:bodyPr>
            <a:lstStyle/>
            <a:p>
              <a:pPr algn="ctr"/>
              <a:r>
                <a:rPr lang="en-US" sz="1900" b="1" dirty="0">
                  <a:solidFill>
                    <a:schemeClr val="bg1"/>
                  </a:solidFill>
                  <a:latin typeface="Arial" panose="020B0604020202020204" pitchFamily="34" charset="0"/>
                  <a:cs typeface="Arial" panose="020B0604020202020204" pitchFamily="34" charset="0"/>
                </a:rPr>
                <a:t>Hypothalamus</a:t>
              </a:r>
            </a:p>
            <a:p>
              <a:pPr algn="ctr"/>
              <a:r>
                <a:rPr lang="en-US" sz="1200" dirty="0">
                  <a:solidFill>
                    <a:schemeClr val="bg1"/>
                  </a:solidFill>
                  <a:latin typeface="Arial" panose="020B0604020202020204" pitchFamily="34" charset="0"/>
                  <a:cs typeface="Arial" panose="020B0604020202020204" pitchFamily="34" charset="0"/>
                </a:rPr>
                <a:t>(appetite regulatory </a:t>
              </a:r>
              <a:r>
                <a:rPr lang="en-US" sz="1200" dirty="0" err="1">
                  <a:solidFill>
                    <a:schemeClr val="bg1"/>
                  </a:solidFill>
                  <a:latin typeface="Arial" panose="020B0604020202020204" pitchFamily="34" charset="0"/>
                  <a:cs typeface="Arial" panose="020B0604020202020204" pitchFamily="34" charset="0"/>
                </a:rPr>
                <a:t>centre</a:t>
              </a:r>
              <a:r>
                <a:rPr lang="en-US" sz="1200" dirty="0">
                  <a:solidFill>
                    <a:schemeClr val="bg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51DA5689-3D7A-7A48-AAEC-CC2AC8A42BB8}"/>
                </a:ext>
              </a:extLst>
            </p:cNvPr>
            <p:cNvSpPr txBox="1"/>
            <p:nvPr/>
          </p:nvSpPr>
          <p:spPr>
            <a:xfrm>
              <a:off x="7523116" y="3758844"/>
              <a:ext cx="2137124" cy="803297"/>
            </a:xfrm>
            <a:prstGeom prst="rect">
              <a:avLst/>
            </a:prstGeom>
            <a:noFill/>
          </p:spPr>
          <p:txBody>
            <a:bodyPr wrap="none" rtlCol="0">
              <a:spAutoFit/>
            </a:bodyPr>
            <a:lstStyle/>
            <a:p>
              <a:pPr algn="ctr">
                <a:lnSpc>
                  <a:spcPct val="90000"/>
                </a:lnSpc>
              </a:pPr>
              <a:r>
                <a:rPr lang="en-US" sz="1900" b="1" dirty="0">
                  <a:solidFill>
                    <a:schemeClr val="bg1"/>
                  </a:solidFill>
                  <a:latin typeface="Arial" panose="020B0604020202020204" pitchFamily="34" charset="0"/>
                  <a:cs typeface="Arial" panose="020B0604020202020204" pitchFamily="34" charset="0"/>
                </a:rPr>
                <a:t>Mesolimbic </a:t>
              </a:r>
              <a:br>
                <a:rPr lang="en-US" sz="1900" b="1" dirty="0">
                  <a:solidFill>
                    <a:schemeClr val="bg1"/>
                  </a:solidFill>
                  <a:latin typeface="Arial" panose="020B0604020202020204" pitchFamily="34" charset="0"/>
                  <a:cs typeface="Arial" panose="020B0604020202020204" pitchFamily="34" charset="0"/>
                </a:rPr>
              </a:br>
              <a:r>
                <a:rPr lang="en-US" sz="1900" b="1" dirty="0">
                  <a:solidFill>
                    <a:schemeClr val="bg1"/>
                  </a:solidFill>
                  <a:latin typeface="Arial" panose="020B0604020202020204" pitchFamily="34" charset="0"/>
                  <a:cs typeface="Arial" panose="020B0604020202020204" pitchFamily="34" charset="0"/>
                </a:rPr>
                <a:t>dopamine circuit</a:t>
              </a:r>
            </a:p>
            <a:p>
              <a:pPr algn="ctr"/>
              <a:r>
                <a:rPr lang="en-US" sz="1200" dirty="0">
                  <a:solidFill>
                    <a:schemeClr val="bg1"/>
                  </a:solidFill>
                  <a:latin typeface="Arial" panose="020B0604020202020204" pitchFamily="34" charset="0"/>
                  <a:cs typeface="Arial" panose="020B0604020202020204" pitchFamily="34" charset="0"/>
                </a:rPr>
                <a:t>(reward system)</a:t>
              </a:r>
            </a:p>
          </p:txBody>
        </p:sp>
        <p:pic>
          <p:nvPicPr>
            <p:cNvPr id="19" name="Picture 18" descr="A picture containing text&#10;&#10;Description automatically generated">
              <a:extLst>
                <a:ext uri="{FF2B5EF4-FFF2-40B4-BE49-F238E27FC236}">
                  <a16:creationId xmlns:a16="http://schemas.microsoft.com/office/drawing/2014/main" id="{1CC2DC92-49AF-654E-AE10-C803D49D93B0}"/>
                </a:ext>
              </a:extLst>
            </p:cNvPr>
            <p:cNvPicPr>
              <a:picLocks noChangeAspect="1"/>
            </p:cNvPicPr>
            <p:nvPr/>
          </p:nvPicPr>
          <p:blipFill>
            <a:blip r:embed="rId2"/>
            <a:stretch>
              <a:fillRect/>
            </a:stretch>
          </p:blipFill>
          <p:spPr>
            <a:xfrm>
              <a:off x="4881995" y="3231340"/>
              <a:ext cx="2428010" cy="1976400"/>
            </a:xfrm>
            <a:prstGeom prst="rect">
              <a:avLst/>
            </a:prstGeom>
          </p:spPr>
        </p:pic>
      </p:grpSp>
    </p:spTree>
    <p:extLst>
      <p:ext uri="{BB962C8B-B14F-4D97-AF65-F5344CB8AC3E}">
        <p14:creationId xmlns:p14="http://schemas.microsoft.com/office/powerpoint/2010/main" val="3388149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E3D7D-2BEA-5E42-9CA6-71DC545E76F9}"/>
              </a:ext>
            </a:extLst>
          </p:cNvPr>
          <p:cNvSpPr>
            <a:spLocks noGrp="1"/>
          </p:cNvSpPr>
          <p:nvPr>
            <p:ph type="title"/>
          </p:nvPr>
        </p:nvSpPr>
        <p:spPr>
          <a:xfrm>
            <a:off x="753356" y="302670"/>
            <a:ext cx="10690783" cy="624689"/>
          </a:xfrm>
        </p:spPr>
        <p:txBody>
          <a:bodyPr/>
          <a:lstStyle/>
          <a:p>
            <a:r>
              <a:rPr lang="en-CA" sz="1900" dirty="0"/>
              <a:t>CONTRAVE demonstrated significantly more weight loss vs. placebo</a:t>
            </a:r>
          </a:p>
        </p:txBody>
      </p:sp>
      <p:sp>
        <p:nvSpPr>
          <p:cNvPr id="4" name="Text Placeholder 3">
            <a:extLst>
              <a:ext uri="{FF2B5EF4-FFF2-40B4-BE49-F238E27FC236}">
                <a16:creationId xmlns:a16="http://schemas.microsoft.com/office/drawing/2014/main" id="{C7CF9061-E799-D142-BEAB-C05AD24BE121}"/>
              </a:ext>
            </a:extLst>
          </p:cNvPr>
          <p:cNvSpPr>
            <a:spLocks noGrp="1"/>
          </p:cNvSpPr>
          <p:nvPr>
            <p:ph type="body" sz="quarter" idx="13"/>
          </p:nvPr>
        </p:nvSpPr>
        <p:spPr>
          <a:xfrm>
            <a:off x="753356" y="1501273"/>
            <a:ext cx="10690783" cy="509587"/>
          </a:xfrm>
        </p:spPr>
        <p:txBody>
          <a:bodyPr/>
          <a:lstStyle/>
          <a:p>
            <a:r>
              <a:rPr lang="en-CA" b="0" dirty="0">
                <a:solidFill>
                  <a:schemeClr val="accent1"/>
                </a:solidFill>
              </a:rPr>
              <a:t>COR-I: Mean change in weight over 56 weeks in the completer population</a:t>
            </a:r>
            <a:r>
              <a:rPr lang="en-CA" b="0" baseline="30000" dirty="0">
                <a:solidFill>
                  <a:schemeClr val="accent1"/>
                </a:solidFill>
              </a:rPr>
              <a:t>1</a:t>
            </a:r>
            <a:r>
              <a:rPr lang="en-CA" b="0" dirty="0">
                <a:solidFill>
                  <a:schemeClr val="accent1"/>
                </a:solidFill>
              </a:rPr>
              <a:t>* </a:t>
            </a:r>
          </a:p>
        </p:txBody>
      </p:sp>
      <p:sp>
        <p:nvSpPr>
          <p:cNvPr id="5" name="Content Placeholder 4">
            <a:extLst>
              <a:ext uri="{FF2B5EF4-FFF2-40B4-BE49-F238E27FC236}">
                <a16:creationId xmlns:a16="http://schemas.microsoft.com/office/drawing/2014/main" id="{F8784266-0565-1B44-87E2-3CF82B579C07}"/>
              </a:ext>
            </a:extLst>
          </p:cNvPr>
          <p:cNvSpPr>
            <a:spLocks noGrp="1"/>
          </p:cNvSpPr>
          <p:nvPr>
            <p:ph sz="quarter" idx="14"/>
          </p:nvPr>
        </p:nvSpPr>
        <p:spPr>
          <a:xfrm>
            <a:off x="753356" y="5931226"/>
            <a:ext cx="10690783" cy="751475"/>
          </a:xfrm>
        </p:spPr>
        <p:txBody>
          <a:bodyPr/>
          <a:lstStyle/>
          <a:p>
            <a:pPr marL="0" indent="0"/>
            <a:r>
              <a:rPr lang="en-US" dirty="0"/>
              <a:t>ITT: intention to treat; LOCF: last observation carried forward.</a:t>
            </a:r>
          </a:p>
          <a:p>
            <a:pPr marL="0" indent="0"/>
            <a:r>
              <a:rPr lang="en-US" dirty="0"/>
              <a:t>Adapted from the Product Monograph.</a:t>
            </a:r>
          </a:p>
          <a:p>
            <a:pPr marL="88900" indent="-88900">
              <a:tabLst>
                <a:tab pos="85725" algn="l"/>
              </a:tabLst>
            </a:pPr>
            <a:r>
              <a:rPr lang="en-US" dirty="0"/>
              <a:t>*	A phase 3, 56-week multicenter, double-blind, placebo-controlled study of patients with obesity (BMI ≥30 kg/m</a:t>
            </a:r>
            <a:r>
              <a:rPr lang="en-US" baseline="30000" dirty="0"/>
              <a:t>2</a:t>
            </a:r>
            <a:r>
              <a:rPr lang="en-US" dirty="0"/>
              <a:t>) or overweight (BMI ≥27 kg/m</a:t>
            </a:r>
            <a:r>
              <a:rPr lang="en-US" baseline="30000" dirty="0"/>
              <a:t>2</a:t>
            </a:r>
            <a:r>
              <a:rPr lang="en-US" dirty="0"/>
              <a:t>) and at least one comorbidity (hypertension or dyslipidemia). Patients were randomized to naltrexone (16–50 mg/day) and/or bupropion (300–400 mg/day) or placebo. Results presented are for the recommended daily dose of two 8 mg/90 mg tablets taken twice daily for a total dose of 32 mg/360 mg. Treatment was initiated with a 3-week dose-escalation period followed by approximately 1 year of continued therapy. Treatment included a program consisting of instruction to follow a reduced-calorie diet resulting in an approximate 500 kcal/day decrease in caloric intake, </a:t>
            </a:r>
            <a:r>
              <a:rPr lang="en-US" dirty="0" err="1"/>
              <a:t>behavioural</a:t>
            </a:r>
            <a:r>
              <a:rPr lang="en-US" dirty="0"/>
              <a:t> counselling, and increased physical activity. Co-primary endpoints were percent change from baseline body weight and proportion of subjects achieving ≥5% total decreased body weight. Mean baseline weight for CONTRAVE/placebo: 99.8 kg (n=538)/99.5 kg (n=536).</a:t>
            </a:r>
            <a:r>
              <a:rPr lang="en-CA" dirty="0"/>
              <a:t> Other mean baseline values for CONTRAVE/placebo: waist circumference (cm) 108.8/110.0; triglycerides (mmol/L) 1.3/1.3; HDL-C (mmol/L) 1.3/1.3; LDL-C (mmol/L) 3.1/3.1; systolic blood pressure (mmHg) 118.9/119.0; diastolic blood pressure (mmHg) 77.1/77.3; heart rate (bpm) 72.1/71.8.</a:t>
            </a:r>
            <a:endParaRPr lang="en-US" dirty="0"/>
          </a:p>
        </p:txBody>
      </p:sp>
      <p:sp>
        <p:nvSpPr>
          <p:cNvPr id="6" name="TextBox 5">
            <a:extLst>
              <a:ext uri="{FF2B5EF4-FFF2-40B4-BE49-F238E27FC236}">
                <a16:creationId xmlns:a16="http://schemas.microsoft.com/office/drawing/2014/main" id="{3A501D44-8EFB-4E48-9422-96BE2B20356D}"/>
              </a:ext>
            </a:extLst>
          </p:cNvPr>
          <p:cNvSpPr txBox="1"/>
          <p:nvPr/>
        </p:nvSpPr>
        <p:spPr>
          <a:xfrm>
            <a:off x="8348869" y="4414549"/>
            <a:ext cx="2842591" cy="1015663"/>
          </a:xfrm>
          <a:prstGeom prst="rect">
            <a:avLst/>
          </a:prstGeom>
          <a:noFill/>
        </p:spPr>
        <p:txBody>
          <a:bodyPr wrap="square" rtlCol="0" anchor="t" anchorCtr="0">
            <a:noAutofit/>
          </a:bodyPr>
          <a:lstStyle/>
          <a:p>
            <a:pPr algn="ctr"/>
            <a:r>
              <a:rPr lang="en-CA" sz="1200" dirty="0">
                <a:latin typeface="Arial" panose="020B0604020202020204" pitchFamily="34" charset="0"/>
                <a:cs typeface="Arial" panose="020B0604020202020204" pitchFamily="34" charset="0"/>
              </a:rPr>
              <a:t>50.1% of patients in the placebo </a:t>
            </a:r>
            <a:br>
              <a:rPr lang="en-CA" sz="1200" dirty="0">
                <a:latin typeface="Arial" panose="020B0604020202020204" pitchFamily="34" charset="0"/>
                <a:cs typeface="Arial" panose="020B0604020202020204" pitchFamily="34" charset="0"/>
              </a:rPr>
            </a:br>
            <a:r>
              <a:rPr lang="en-CA" sz="1200" dirty="0">
                <a:latin typeface="Arial" panose="020B0604020202020204" pitchFamily="34" charset="0"/>
                <a:cs typeface="Arial" panose="020B0604020202020204" pitchFamily="34" charset="0"/>
              </a:rPr>
              <a:t>group and 49.2% of patients </a:t>
            </a:r>
            <a:br>
              <a:rPr lang="en-CA" sz="1200" dirty="0">
                <a:latin typeface="Arial" panose="020B0604020202020204" pitchFamily="34" charset="0"/>
                <a:cs typeface="Arial" panose="020B0604020202020204" pitchFamily="34" charset="0"/>
              </a:rPr>
            </a:br>
            <a:r>
              <a:rPr lang="en-CA" sz="1200" dirty="0">
                <a:latin typeface="Arial" panose="020B0604020202020204" pitchFamily="34" charset="0"/>
                <a:cs typeface="Arial" panose="020B0604020202020204" pitchFamily="34" charset="0"/>
              </a:rPr>
              <a:t>in the CONTRAVE group </a:t>
            </a:r>
            <a:br>
              <a:rPr lang="en-CA" sz="1200" dirty="0">
                <a:latin typeface="Arial" panose="020B0604020202020204" pitchFamily="34" charset="0"/>
                <a:cs typeface="Arial" panose="020B0604020202020204" pitchFamily="34" charset="0"/>
              </a:rPr>
            </a:br>
            <a:r>
              <a:rPr lang="en-CA" sz="1200" dirty="0">
                <a:latin typeface="Arial" panose="020B0604020202020204" pitchFamily="34" charset="0"/>
                <a:cs typeface="Arial" panose="020B0604020202020204" pitchFamily="34" charset="0"/>
              </a:rPr>
              <a:t>discontinued treatment.</a:t>
            </a:r>
            <a:endParaRPr lang="en-US" sz="1200" dirty="0">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33578C6E-A4B0-724E-B281-6CE72EB4B622}"/>
              </a:ext>
            </a:extLst>
          </p:cNvPr>
          <p:cNvSpPr/>
          <p:nvPr/>
        </p:nvSpPr>
        <p:spPr>
          <a:xfrm>
            <a:off x="8565964" y="1557337"/>
            <a:ext cx="2408400" cy="260194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D61AC3C-6E27-E344-8F10-65B15EE86BC3}"/>
              </a:ext>
            </a:extLst>
          </p:cNvPr>
          <p:cNvPicPr>
            <a:picLocks noChangeAspect="1"/>
          </p:cNvPicPr>
          <p:nvPr/>
        </p:nvPicPr>
        <p:blipFill>
          <a:blip r:embed="rId2"/>
          <a:srcRect/>
          <a:stretch/>
        </p:blipFill>
        <p:spPr>
          <a:xfrm>
            <a:off x="829113" y="1893736"/>
            <a:ext cx="7497011" cy="3477207"/>
          </a:xfrm>
          <a:prstGeom prst="rect">
            <a:avLst/>
          </a:prstGeom>
        </p:spPr>
      </p:pic>
      <p:sp>
        <p:nvSpPr>
          <p:cNvPr id="10" name="TextBox 9">
            <a:extLst>
              <a:ext uri="{FF2B5EF4-FFF2-40B4-BE49-F238E27FC236}">
                <a16:creationId xmlns:a16="http://schemas.microsoft.com/office/drawing/2014/main" id="{E3CE5541-9647-CC43-9515-A81999876B9B}"/>
              </a:ext>
            </a:extLst>
          </p:cNvPr>
          <p:cNvSpPr txBox="1"/>
          <p:nvPr/>
        </p:nvSpPr>
        <p:spPr>
          <a:xfrm>
            <a:off x="8787363" y="1858033"/>
            <a:ext cx="1965603" cy="2000548"/>
          </a:xfrm>
          <a:prstGeom prst="rect">
            <a:avLst/>
          </a:prstGeom>
          <a:noFill/>
        </p:spPr>
        <p:txBody>
          <a:bodyPr wrap="none" rtlCol="0" anchor="ctr" anchorCtr="0">
            <a:spAutoFit/>
          </a:bodyPr>
          <a:lstStyle/>
          <a:p>
            <a:pPr algn="ctr"/>
            <a:r>
              <a:rPr lang="en-CA" sz="1200" dirty="0">
                <a:solidFill>
                  <a:schemeClr val="bg1"/>
                </a:solidFill>
                <a:latin typeface="Arial" panose="020B0604020202020204" pitchFamily="34" charset="0"/>
                <a:cs typeface="Arial" panose="020B0604020202020204" pitchFamily="34" charset="0"/>
              </a:rPr>
              <a:t>4X more weight loss </a:t>
            </a:r>
            <a:br>
              <a:rPr lang="en-CA" sz="1200" dirty="0">
                <a:solidFill>
                  <a:schemeClr val="bg1"/>
                </a:solidFill>
                <a:latin typeface="Arial" panose="020B0604020202020204" pitchFamily="34" charset="0"/>
                <a:cs typeface="Arial" panose="020B0604020202020204" pitchFamily="34" charset="0"/>
              </a:rPr>
            </a:br>
            <a:r>
              <a:rPr lang="en-CA" sz="1200" dirty="0">
                <a:solidFill>
                  <a:schemeClr val="bg1"/>
                </a:solidFill>
                <a:latin typeface="Arial" panose="020B0604020202020204" pitchFamily="34" charset="0"/>
                <a:cs typeface="Arial" panose="020B0604020202020204" pitchFamily="34" charset="0"/>
              </a:rPr>
              <a:t>with CONTRAVE </a:t>
            </a:r>
            <a:br>
              <a:rPr lang="en-CA" sz="1200" dirty="0">
                <a:solidFill>
                  <a:schemeClr val="bg1"/>
                </a:solidFill>
                <a:latin typeface="Arial" panose="020B0604020202020204" pitchFamily="34" charset="0"/>
                <a:cs typeface="Arial" panose="020B0604020202020204" pitchFamily="34" charset="0"/>
              </a:rPr>
            </a:br>
            <a:r>
              <a:rPr lang="en-CA" sz="1200" dirty="0">
                <a:solidFill>
                  <a:schemeClr val="bg1"/>
                </a:solidFill>
                <a:latin typeface="Arial" panose="020B0604020202020204" pitchFamily="34" charset="0"/>
                <a:cs typeface="Arial" panose="020B0604020202020204" pitchFamily="34" charset="0"/>
              </a:rPr>
              <a:t>in the ITT population </a:t>
            </a:r>
          </a:p>
          <a:p>
            <a:pPr algn="ctr"/>
            <a:r>
              <a:rPr lang="en-CA" sz="1200" dirty="0">
                <a:solidFill>
                  <a:schemeClr val="bg1"/>
                </a:solidFill>
                <a:latin typeface="Arial" panose="020B0604020202020204" pitchFamily="34" charset="0"/>
                <a:cs typeface="Arial" panose="020B0604020202020204" pitchFamily="34" charset="0"/>
              </a:rPr>
              <a:t>(primary endpoint, LOCF)</a:t>
            </a:r>
          </a:p>
          <a:p>
            <a:pPr algn="ctr"/>
            <a:endParaRPr lang="en-CA" sz="1200" dirty="0">
              <a:solidFill>
                <a:schemeClr val="bg1"/>
              </a:solidFill>
              <a:latin typeface="Arial" panose="020B0604020202020204" pitchFamily="34" charset="0"/>
              <a:cs typeface="Arial" panose="020B0604020202020204" pitchFamily="34" charset="0"/>
            </a:endParaRPr>
          </a:p>
          <a:p>
            <a:pPr algn="ctr"/>
            <a:r>
              <a:rPr lang="en-CA" sz="1200" dirty="0">
                <a:solidFill>
                  <a:schemeClr val="bg1"/>
                </a:solidFill>
                <a:latin typeface="Arial" panose="020B0604020202020204" pitchFamily="34" charset="0"/>
                <a:cs typeface="Arial" panose="020B0604020202020204" pitchFamily="34" charset="0"/>
              </a:rPr>
              <a:t>-1.3% (1.4 kg)</a:t>
            </a:r>
          </a:p>
          <a:p>
            <a:pPr algn="ctr"/>
            <a:r>
              <a:rPr lang="en-CA" sz="1200" dirty="0">
                <a:solidFill>
                  <a:schemeClr val="bg1"/>
                </a:solidFill>
                <a:latin typeface="Arial" panose="020B0604020202020204" pitchFamily="34" charset="0"/>
                <a:cs typeface="Arial" panose="020B0604020202020204" pitchFamily="34" charset="0"/>
              </a:rPr>
              <a:t>placebo</a:t>
            </a:r>
          </a:p>
          <a:p>
            <a:pPr algn="ctr"/>
            <a:endParaRPr lang="en-CA" sz="1200" dirty="0">
              <a:solidFill>
                <a:schemeClr val="bg1"/>
              </a:solidFill>
              <a:latin typeface="Arial" panose="020B0604020202020204" pitchFamily="34" charset="0"/>
              <a:cs typeface="Arial" panose="020B0604020202020204" pitchFamily="34" charset="0"/>
            </a:endParaRPr>
          </a:p>
          <a:p>
            <a:pPr algn="ctr"/>
            <a:r>
              <a:rPr lang="en-CA" sz="1200" dirty="0">
                <a:solidFill>
                  <a:schemeClr val="bg1"/>
                </a:solidFill>
                <a:latin typeface="Arial" panose="020B0604020202020204" pitchFamily="34" charset="0"/>
                <a:cs typeface="Arial" panose="020B0604020202020204" pitchFamily="34" charset="0"/>
              </a:rPr>
              <a:t>-5.4% (5.5 kg)</a:t>
            </a:r>
          </a:p>
          <a:p>
            <a:pPr algn="ctr"/>
            <a:r>
              <a:rPr lang="en-CA" sz="1200" dirty="0">
                <a:solidFill>
                  <a:schemeClr val="bg1"/>
                </a:solidFill>
                <a:latin typeface="Arial" panose="020B0604020202020204" pitchFamily="34" charset="0"/>
                <a:cs typeface="Arial" panose="020B0604020202020204" pitchFamily="34" charset="0"/>
              </a:rPr>
              <a:t>CONTRAVE</a:t>
            </a:r>
          </a:p>
          <a:p>
            <a:pPr algn="ctr"/>
            <a:r>
              <a:rPr lang="en-CA" sz="1200" dirty="0">
                <a:solidFill>
                  <a:schemeClr val="bg1"/>
                </a:solidFill>
                <a:latin typeface="Arial" panose="020B0604020202020204" pitchFamily="34" charset="0"/>
                <a:cs typeface="Arial" panose="020B0604020202020204" pitchFamily="34" charset="0"/>
              </a:rPr>
              <a:t>(</a:t>
            </a:r>
            <a:r>
              <a:rPr lang="en-CA" sz="1200" i="1" dirty="0">
                <a:solidFill>
                  <a:schemeClr val="bg1"/>
                </a:solidFill>
                <a:latin typeface="Arial" panose="020B0604020202020204" pitchFamily="34" charset="0"/>
                <a:cs typeface="Arial" panose="020B0604020202020204" pitchFamily="34" charset="0"/>
              </a:rPr>
              <a:t>p</a:t>
            </a:r>
            <a:r>
              <a:rPr lang="en-CA" sz="1200" dirty="0">
                <a:solidFill>
                  <a:schemeClr val="bg1"/>
                </a:solidFill>
                <a:latin typeface="Arial" panose="020B0604020202020204" pitchFamily="34" charset="0"/>
                <a:cs typeface="Arial" panose="020B0604020202020204" pitchFamily="34" charset="0"/>
              </a:rPr>
              <a:t>&lt;0.001)</a:t>
            </a:r>
            <a:endParaRPr lang="en-US" dirty="0">
              <a:solidFill>
                <a:schemeClr val="bg1"/>
              </a:solidFill>
              <a:latin typeface="Arial" panose="020B0604020202020204" pitchFamily="34" charset="0"/>
              <a:cs typeface="Arial" panose="020B0604020202020204" pitchFamily="34" charset="0"/>
            </a:endParaRPr>
          </a:p>
        </p:txBody>
      </p:sp>
      <p:sp>
        <p:nvSpPr>
          <p:cNvPr id="11" name="Text Placeholder 5">
            <a:extLst>
              <a:ext uri="{FF2B5EF4-FFF2-40B4-BE49-F238E27FC236}">
                <a16:creationId xmlns:a16="http://schemas.microsoft.com/office/drawing/2014/main" id="{9E0B3D54-4CB6-BC4E-BC8D-D20D1A8D4D6A}"/>
              </a:ext>
            </a:extLst>
          </p:cNvPr>
          <p:cNvSpPr txBox="1">
            <a:spLocks/>
          </p:cNvSpPr>
          <p:nvPr/>
        </p:nvSpPr>
        <p:spPr>
          <a:xfrm>
            <a:off x="753357" y="876584"/>
            <a:ext cx="10118704"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CA" dirty="0"/>
              <a:t>Mean change in body weight was -5.4% in the CONTRAVE 32 mg/360 mg group vs. -1.3% in the placebo group (primary endpoint, ITT population).</a:t>
            </a:r>
          </a:p>
        </p:txBody>
      </p:sp>
    </p:spTree>
    <p:extLst>
      <p:ext uri="{BB962C8B-B14F-4D97-AF65-F5344CB8AC3E}">
        <p14:creationId xmlns:p14="http://schemas.microsoft.com/office/powerpoint/2010/main" val="1769357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771C-EF92-054D-A42E-202B7159083D}"/>
              </a:ext>
            </a:extLst>
          </p:cNvPr>
          <p:cNvSpPr>
            <a:spLocks noGrp="1"/>
          </p:cNvSpPr>
          <p:nvPr>
            <p:ph type="title"/>
          </p:nvPr>
        </p:nvSpPr>
        <p:spPr>
          <a:xfrm>
            <a:off x="753356" y="298023"/>
            <a:ext cx="11350660" cy="624689"/>
          </a:xfrm>
        </p:spPr>
        <p:txBody>
          <a:bodyPr/>
          <a:lstStyle/>
          <a:p>
            <a:r>
              <a:rPr lang="en-US" sz="1900" spc="-50" dirty="0"/>
              <a:t>Demonstrated effect of CONTRAVE on cardiovascular and metabolic parameters</a:t>
            </a:r>
          </a:p>
        </p:txBody>
      </p:sp>
      <p:sp>
        <p:nvSpPr>
          <p:cNvPr id="4" name="Text Placeholder 3">
            <a:extLst>
              <a:ext uri="{FF2B5EF4-FFF2-40B4-BE49-F238E27FC236}">
                <a16:creationId xmlns:a16="http://schemas.microsoft.com/office/drawing/2014/main" id="{F52B4C5D-8166-3E4C-8B33-03D646DC9B95}"/>
              </a:ext>
            </a:extLst>
          </p:cNvPr>
          <p:cNvSpPr>
            <a:spLocks noGrp="1"/>
          </p:cNvSpPr>
          <p:nvPr>
            <p:ph type="body" sz="quarter" idx="13"/>
          </p:nvPr>
        </p:nvSpPr>
        <p:spPr>
          <a:xfrm>
            <a:off x="753356" y="932320"/>
            <a:ext cx="10690783" cy="356548"/>
          </a:xfrm>
        </p:spPr>
        <p:txBody>
          <a:bodyPr/>
          <a:lstStyle/>
          <a:p>
            <a:r>
              <a:rPr lang="en-CA" dirty="0"/>
              <a:t>The effect of CONTRAVE on cardiovascular morbidity and mortality has not been established.</a:t>
            </a:r>
            <a:endParaRPr lang="en-US" dirty="0"/>
          </a:p>
        </p:txBody>
      </p:sp>
      <p:sp>
        <p:nvSpPr>
          <p:cNvPr id="5" name="Content Placeholder 4">
            <a:extLst>
              <a:ext uri="{FF2B5EF4-FFF2-40B4-BE49-F238E27FC236}">
                <a16:creationId xmlns:a16="http://schemas.microsoft.com/office/drawing/2014/main" id="{E0BD9A80-24BB-6144-9EC2-9E8F9EF75D17}"/>
              </a:ext>
            </a:extLst>
          </p:cNvPr>
          <p:cNvSpPr>
            <a:spLocks noGrp="1"/>
          </p:cNvSpPr>
          <p:nvPr>
            <p:ph sz="quarter" idx="14"/>
          </p:nvPr>
        </p:nvSpPr>
        <p:spPr/>
        <p:txBody>
          <a:bodyPr/>
          <a:lstStyle/>
          <a:p>
            <a:r>
              <a:rPr lang="en-CA" dirty="0"/>
              <a:t>BP: blood pressure; HDL-C: high-density lipoprotein cholesterol; LDL-C: low-density lipoprotein cholesterol.</a:t>
            </a:r>
          </a:p>
          <a:p>
            <a:r>
              <a:rPr lang="en-CA" dirty="0"/>
              <a:t>Adapted from the Product Monograph.</a:t>
            </a:r>
          </a:p>
          <a:p>
            <a:pPr marL="7938" indent="0">
              <a:tabLst>
                <a:tab pos="84138" algn="l"/>
              </a:tabLst>
            </a:pPr>
            <a:r>
              <a:rPr lang="en-CA" dirty="0"/>
              <a:t>* </a:t>
            </a:r>
            <a:r>
              <a:rPr lang="en-US" dirty="0"/>
              <a:t>Least square means, from all randomized subjects who had a baseline measurement and had at least one post baseline body weight measurement while on study drug. Based on LOCF with the last on drug</a:t>
            </a:r>
            <a:br>
              <a:rPr lang="en-US" dirty="0"/>
            </a:br>
            <a:r>
              <a:rPr lang="en-US" dirty="0"/>
              <a:t>	observation carried forward.</a:t>
            </a:r>
            <a:endParaRPr lang="en-CA" dirty="0"/>
          </a:p>
          <a:p>
            <a:r>
              <a:rPr lang="en-CA" dirty="0"/>
              <a:t>†</a:t>
            </a:r>
            <a:r>
              <a:rPr lang="en-US" dirty="0"/>
              <a:t> Values are baseline median, median % change, and the Hodges-Lehmann estimate of the median treatment difference.</a:t>
            </a:r>
          </a:p>
        </p:txBody>
      </p:sp>
      <p:sp>
        <p:nvSpPr>
          <p:cNvPr id="6" name="Text Placeholder 3">
            <a:extLst>
              <a:ext uri="{FF2B5EF4-FFF2-40B4-BE49-F238E27FC236}">
                <a16:creationId xmlns:a16="http://schemas.microsoft.com/office/drawing/2014/main" id="{8B4D82F2-F0FA-794B-8AF3-364BEA8622B8}"/>
              </a:ext>
            </a:extLst>
          </p:cNvPr>
          <p:cNvSpPr txBox="1">
            <a:spLocks/>
          </p:cNvSpPr>
          <p:nvPr/>
        </p:nvSpPr>
        <p:spPr>
          <a:xfrm>
            <a:off x="753356" y="1584650"/>
            <a:ext cx="10690783"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b="0" dirty="0">
                <a:solidFill>
                  <a:schemeClr val="accent1"/>
                </a:solidFill>
              </a:rPr>
              <a:t>COR-I: Change from baseline to week 56 in patients overweight or with obesity, and without diabetes</a:t>
            </a:r>
            <a:r>
              <a:rPr lang="en-CA" b="0" baseline="30000" dirty="0">
                <a:solidFill>
                  <a:schemeClr val="accent1"/>
                </a:solidFill>
              </a:rPr>
              <a:t>1</a:t>
            </a:r>
          </a:p>
        </p:txBody>
      </p:sp>
      <p:pic>
        <p:nvPicPr>
          <p:cNvPr id="14" name="Picture 13">
            <a:extLst>
              <a:ext uri="{FF2B5EF4-FFF2-40B4-BE49-F238E27FC236}">
                <a16:creationId xmlns:a16="http://schemas.microsoft.com/office/drawing/2014/main" id="{CD5186F5-31C7-CF4C-8F65-C507918C43BB}"/>
              </a:ext>
            </a:extLst>
          </p:cNvPr>
          <p:cNvPicPr>
            <a:picLocks noChangeAspect="1"/>
          </p:cNvPicPr>
          <p:nvPr/>
        </p:nvPicPr>
        <p:blipFill>
          <a:blip r:embed="rId3"/>
          <a:srcRect/>
          <a:stretch/>
        </p:blipFill>
        <p:spPr>
          <a:xfrm>
            <a:off x="840299" y="2005337"/>
            <a:ext cx="10511401" cy="3334449"/>
          </a:xfrm>
          <a:prstGeom prst="rect">
            <a:avLst/>
          </a:prstGeom>
        </p:spPr>
      </p:pic>
    </p:spTree>
    <p:extLst>
      <p:ext uri="{BB962C8B-B14F-4D97-AF65-F5344CB8AC3E}">
        <p14:creationId xmlns:p14="http://schemas.microsoft.com/office/powerpoint/2010/main" val="1152476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57B8-54DF-0F4D-A138-DFD34E9745E2}"/>
              </a:ext>
            </a:extLst>
          </p:cNvPr>
          <p:cNvSpPr>
            <a:spLocks noGrp="1"/>
          </p:cNvSpPr>
          <p:nvPr>
            <p:ph type="title"/>
          </p:nvPr>
        </p:nvSpPr>
        <p:spPr>
          <a:xfrm>
            <a:off x="753356" y="571417"/>
            <a:ext cx="10690783" cy="624689"/>
          </a:xfrm>
        </p:spPr>
        <p:txBody>
          <a:bodyPr/>
          <a:lstStyle/>
          <a:p>
            <a:r>
              <a:rPr lang="en-CA" sz="1900" dirty="0"/>
              <a:t>CONTRAVE demonstrated significantly more weight loss vs. placebo</a:t>
            </a:r>
          </a:p>
        </p:txBody>
      </p:sp>
      <p:sp>
        <p:nvSpPr>
          <p:cNvPr id="4" name="Text Placeholder 3">
            <a:extLst>
              <a:ext uri="{FF2B5EF4-FFF2-40B4-BE49-F238E27FC236}">
                <a16:creationId xmlns:a16="http://schemas.microsoft.com/office/drawing/2014/main" id="{514C4A22-1546-5740-BB92-5F58B0642E00}"/>
              </a:ext>
            </a:extLst>
          </p:cNvPr>
          <p:cNvSpPr>
            <a:spLocks noGrp="1"/>
          </p:cNvSpPr>
          <p:nvPr>
            <p:ph type="body" sz="quarter" idx="13"/>
          </p:nvPr>
        </p:nvSpPr>
        <p:spPr>
          <a:xfrm>
            <a:off x="753356" y="577213"/>
            <a:ext cx="10690783" cy="509587"/>
          </a:xfrm>
        </p:spPr>
        <p:txBody>
          <a:bodyPr/>
          <a:lstStyle/>
          <a:p>
            <a:r>
              <a:rPr lang="en-CA" dirty="0"/>
              <a:t>In conjunction with intensive BMOD counselling</a:t>
            </a:r>
            <a:r>
              <a:rPr lang="en-CA" b="0" dirty="0"/>
              <a:t>*</a:t>
            </a:r>
          </a:p>
        </p:txBody>
      </p:sp>
      <p:sp>
        <p:nvSpPr>
          <p:cNvPr id="5" name="Content Placeholder 4">
            <a:extLst>
              <a:ext uri="{FF2B5EF4-FFF2-40B4-BE49-F238E27FC236}">
                <a16:creationId xmlns:a16="http://schemas.microsoft.com/office/drawing/2014/main" id="{3907EA4E-6881-354D-A156-9B63BD828391}"/>
              </a:ext>
            </a:extLst>
          </p:cNvPr>
          <p:cNvSpPr>
            <a:spLocks noGrp="1"/>
          </p:cNvSpPr>
          <p:nvPr>
            <p:ph sz="quarter" idx="14"/>
          </p:nvPr>
        </p:nvSpPr>
        <p:spPr>
          <a:xfrm>
            <a:off x="753356" y="5917751"/>
            <a:ext cx="10690783" cy="751475"/>
          </a:xfrm>
        </p:spPr>
        <p:txBody>
          <a:bodyPr/>
          <a:lstStyle/>
          <a:p>
            <a:r>
              <a:rPr lang="en-CA" dirty="0"/>
              <a:t>BMOD: behavioural modification; ITT: intention to treat; LOCF: last observation carried forward.</a:t>
            </a:r>
          </a:p>
          <a:p>
            <a:r>
              <a:rPr lang="en-CA" dirty="0"/>
              <a:t>Adapted from the Product Monograph.</a:t>
            </a:r>
          </a:p>
          <a:p>
            <a:r>
              <a:rPr lang="en-CA" dirty="0"/>
              <a:t>* Intensive behavioural modification program consisting of 28 group counselling sessions over 56 weeks combined with a prescribed diet and exercise program.</a:t>
            </a:r>
          </a:p>
          <a:p>
            <a:pPr marL="92075" indent="-84138"/>
            <a:r>
              <a:rPr lang="en-US" dirty="0"/>
              <a:t>†	A phase 3, 56-week multicenter, double-blind, placebo-controlled study of patients with obesity (BMI ≥30 kg/m</a:t>
            </a:r>
            <a:r>
              <a:rPr lang="en-US" baseline="30000" dirty="0"/>
              <a:t>2</a:t>
            </a:r>
            <a:r>
              <a:rPr lang="en-US" dirty="0"/>
              <a:t>) or overweight (BMI ≥27 kg/m</a:t>
            </a:r>
            <a:r>
              <a:rPr lang="en-US" baseline="30000" dirty="0"/>
              <a:t>2</a:t>
            </a:r>
            <a:r>
              <a:rPr lang="en-US" dirty="0"/>
              <a:t>) and at least one comorbidity (hypertension or dyslipidemia). Patients were randomized to naltrexone (16–50 mg/day) and/or bupropion (300–400 mg/day) or placebo. Results presented are for the recommended daily dose of two 8 mg/90 mg tablets taken twice </a:t>
            </a:r>
            <a:br>
              <a:rPr lang="en-US" dirty="0"/>
            </a:br>
            <a:r>
              <a:rPr lang="en-US" dirty="0"/>
              <a:t>daily for a total dose of 32 mg/360 mg. Treatment was initiated with a 3-week dose-escalation period followed by approximately 1 year of continued therapy. Treatment included an intensive </a:t>
            </a:r>
            <a:r>
              <a:rPr lang="en-US" dirty="0" err="1"/>
              <a:t>behavioural</a:t>
            </a:r>
            <a:r>
              <a:rPr lang="en-US" dirty="0"/>
              <a:t> modification program consisting of 28 group counselling sessions over 56 weeks as well as a prescribed diet and exercise program. Co-primary endpoints were percent change from baseline body </a:t>
            </a:r>
            <a:br>
              <a:rPr lang="en-US" dirty="0"/>
            </a:br>
            <a:r>
              <a:rPr lang="en-US" dirty="0"/>
              <a:t>weight and proportion of patients achieving ≥5% total decreased body weight. Mean baseline weight for CONTRAVE/placebo: 100.3 kg (N=565)/101.8 kg (N=196).</a:t>
            </a:r>
            <a:r>
              <a:rPr lang="en-CA" dirty="0"/>
              <a:t> Other mean baseline values for CONTRAVE/placebo: waist circumference (cm) 109.3/109.0; triglycerides (mmol/L) 1.24/1.16; HDL-C (mmol/L) 1.6/1.4; LDL-C (mmol/L) 2.8/2.8; systolic blood pressure (mmHg) 116.9/116.7; </a:t>
            </a:r>
            <a:br>
              <a:rPr lang="en-CA" dirty="0"/>
            </a:br>
            <a:r>
              <a:rPr lang="en-CA" dirty="0"/>
              <a:t>diastolic blood pressure (mmHg) 78.2/77.2; heart rate (bpm) 70.7/70.4.</a:t>
            </a:r>
            <a:endParaRPr lang="en-US" dirty="0"/>
          </a:p>
        </p:txBody>
      </p:sp>
      <p:sp>
        <p:nvSpPr>
          <p:cNvPr id="6" name="Text Placeholder 3">
            <a:extLst>
              <a:ext uri="{FF2B5EF4-FFF2-40B4-BE49-F238E27FC236}">
                <a16:creationId xmlns:a16="http://schemas.microsoft.com/office/drawing/2014/main" id="{D82437CE-6DC1-5F44-A7AE-D18412C6AFC1}"/>
              </a:ext>
            </a:extLst>
          </p:cNvPr>
          <p:cNvSpPr txBox="1">
            <a:spLocks/>
          </p:cNvSpPr>
          <p:nvPr/>
        </p:nvSpPr>
        <p:spPr>
          <a:xfrm>
            <a:off x="753356" y="1771998"/>
            <a:ext cx="10690783"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b="0" dirty="0">
                <a:solidFill>
                  <a:schemeClr val="accent1"/>
                </a:solidFill>
              </a:rPr>
              <a:t>COR-BMOD: Mean change in weight over 56 weeks in the completer population</a:t>
            </a:r>
            <a:r>
              <a:rPr lang="en-CA" b="0" baseline="30000" dirty="0">
                <a:solidFill>
                  <a:schemeClr val="accent1"/>
                </a:solidFill>
              </a:rPr>
              <a:t>1†</a:t>
            </a:r>
          </a:p>
        </p:txBody>
      </p:sp>
      <p:sp>
        <p:nvSpPr>
          <p:cNvPr id="7" name="TextBox 6">
            <a:extLst>
              <a:ext uri="{FF2B5EF4-FFF2-40B4-BE49-F238E27FC236}">
                <a16:creationId xmlns:a16="http://schemas.microsoft.com/office/drawing/2014/main" id="{2C1AD431-50AB-2B44-BB61-7AFA183C19B4}"/>
              </a:ext>
            </a:extLst>
          </p:cNvPr>
          <p:cNvSpPr txBox="1"/>
          <p:nvPr/>
        </p:nvSpPr>
        <p:spPr>
          <a:xfrm>
            <a:off x="8348869" y="4337665"/>
            <a:ext cx="2750931" cy="1015663"/>
          </a:xfrm>
          <a:prstGeom prst="rect">
            <a:avLst/>
          </a:prstGeom>
          <a:noFill/>
        </p:spPr>
        <p:txBody>
          <a:bodyPr wrap="square" rtlCol="0" anchor="t" anchorCtr="0">
            <a:noAutofit/>
          </a:bodyPr>
          <a:lstStyle/>
          <a:p>
            <a:pPr algn="ctr"/>
            <a:r>
              <a:rPr lang="en-CA" sz="1200" dirty="0">
                <a:latin typeface="Arial" panose="020B0604020202020204" pitchFamily="34" charset="0"/>
                <a:cs typeface="Arial" panose="020B0604020202020204" pitchFamily="34" charset="0"/>
              </a:rPr>
              <a:t>41.6% of patients in the placebo group and 42.1% of patients in the CONTRAVE group discontinued treatment. </a:t>
            </a:r>
            <a:endParaRPr lang="en-US" sz="1200" dirty="0">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6E246129-EB29-B343-B1ED-D79A2798204C}"/>
              </a:ext>
            </a:extLst>
          </p:cNvPr>
          <p:cNvSpPr/>
          <p:nvPr/>
        </p:nvSpPr>
        <p:spPr>
          <a:xfrm>
            <a:off x="8565964" y="1842667"/>
            <a:ext cx="2408400" cy="231530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838EF6-B1AD-584E-BE24-DFFC8E970009}"/>
              </a:ext>
            </a:extLst>
          </p:cNvPr>
          <p:cNvSpPr txBox="1"/>
          <p:nvPr/>
        </p:nvSpPr>
        <p:spPr>
          <a:xfrm>
            <a:off x="8807400" y="2030821"/>
            <a:ext cx="1925527" cy="1938992"/>
          </a:xfrm>
          <a:prstGeom prst="rect">
            <a:avLst/>
          </a:prstGeom>
          <a:noFill/>
        </p:spPr>
        <p:txBody>
          <a:bodyPr wrap="none" rtlCol="0" anchor="ctr" anchorCtr="0">
            <a:spAutoFit/>
          </a:bodyPr>
          <a:lstStyle/>
          <a:p>
            <a:pPr algn="ctr"/>
            <a:r>
              <a:rPr lang="en-CA" sz="1200" dirty="0">
                <a:solidFill>
                  <a:schemeClr val="bg1"/>
                </a:solidFill>
                <a:latin typeface="Arial" panose="020B0604020202020204" pitchFamily="34" charset="0"/>
                <a:cs typeface="Arial" panose="020B0604020202020204" pitchFamily="34" charset="0"/>
              </a:rPr>
              <a:t>Significantly more weight </a:t>
            </a:r>
            <a:br>
              <a:rPr lang="en-CA" sz="1200" dirty="0">
                <a:solidFill>
                  <a:schemeClr val="bg1"/>
                </a:solidFill>
                <a:latin typeface="Arial" panose="020B0604020202020204" pitchFamily="34" charset="0"/>
                <a:cs typeface="Arial" panose="020B0604020202020204" pitchFamily="34" charset="0"/>
              </a:rPr>
            </a:br>
            <a:r>
              <a:rPr lang="en-CA" sz="1200" dirty="0">
                <a:solidFill>
                  <a:schemeClr val="bg1"/>
                </a:solidFill>
                <a:latin typeface="Arial" panose="020B0604020202020204" pitchFamily="34" charset="0"/>
                <a:cs typeface="Arial" panose="020B0604020202020204" pitchFamily="34" charset="0"/>
              </a:rPr>
              <a:t>loss with CONTRAVE </a:t>
            </a:r>
            <a:br>
              <a:rPr lang="en-CA" dirty="0">
                <a:solidFill>
                  <a:schemeClr val="bg1"/>
                </a:solidFill>
                <a:latin typeface="Arial" panose="020B0604020202020204" pitchFamily="34" charset="0"/>
                <a:cs typeface="Arial" panose="020B0604020202020204" pitchFamily="34" charset="0"/>
              </a:rPr>
            </a:br>
            <a:r>
              <a:rPr lang="en-CA" sz="1200" dirty="0">
                <a:solidFill>
                  <a:schemeClr val="bg1"/>
                </a:solidFill>
                <a:latin typeface="Arial" panose="020B0604020202020204" pitchFamily="34" charset="0"/>
                <a:cs typeface="Arial" panose="020B0604020202020204" pitchFamily="34" charset="0"/>
              </a:rPr>
              <a:t>in the ITT population </a:t>
            </a:r>
          </a:p>
          <a:p>
            <a:pPr algn="ctr"/>
            <a:r>
              <a:rPr lang="en-CA" sz="1200" dirty="0">
                <a:solidFill>
                  <a:schemeClr val="bg1"/>
                </a:solidFill>
                <a:latin typeface="Arial" panose="020B0604020202020204" pitchFamily="34" charset="0"/>
                <a:cs typeface="Arial" panose="020B0604020202020204" pitchFamily="34" charset="0"/>
              </a:rPr>
              <a:t>(primary endpoint, LOCF)</a:t>
            </a:r>
          </a:p>
          <a:p>
            <a:pPr algn="ctr"/>
            <a:endParaRPr lang="en-CA" sz="1200" dirty="0">
              <a:solidFill>
                <a:schemeClr val="bg1"/>
              </a:solidFill>
              <a:latin typeface="Arial" panose="020B0604020202020204" pitchFamily="34" charset="0"/>
              <a:cs typeface="Arial" panose="020B0604020202020204" pitchFamily="34" charset="0"/>
            </a:endParaRPr>
          </a:p>
          <a:p>
            <a:pPr algn="ctr"/>
            <a:r>
              <a:rPr lang="en-CA" sz="1200" dirty="0">
                <a:solidFill>
                  <a:schemeClr val="bg1"/>
                </a:solidFill>
                <a:latin typeface="Arial" panose="020B0604020202020204" pitchFamily="34" charset="0"/>
                <a:cs typeface="Arial" panose="020B0604020202020204" pitchFamily="34" charset="0"/>
              </a:rPr>
              <a:t>-4.9% (5.0 kg)</a:t>
            </a:r>
          </a:p>
          <a:p>
            <a:pPr algn="ctr"/>
            <a:r>
              <a:rPr lang="en-CA" sz="1200" dirty="0">
                <a:solidFill>
                  <a:schemeClr val="bg1"/>
                </a:solidFill>
                <a:latin typeface="Arial" panose="020B0604020202020204" pitchFamily="34" charset="0"/>
                <a:cs typeface="Arial" panose="020B0604020202020204" pitchFamily="34" charset="0"/>
              </a:rPr>
              <a:t>placebo</a:t>
            </a:r>
          </a:p>
          <a:p>
            <a:pPr algn="ctr"/>
            <a:endParaRPr lang="en-CA" sz="1200" dirty="0">
              <a:solidFill>
                <a:schemeClr val="bg1"/>
              </a:solidFill>
              <a:latin typeface="Arial" panose="020B0604020202020204" pitchFamily="34" charset="0"/>
              <a:cs typeface="Arial" panose="020B0604020202020204" pitchFamily="34" charset="0"/>
            </a:endParaRPr>
          </a:p>
          <a:p>
            <a:pPr algn="ctr"/>
            <a:r>
              <a:rPr lang="en-CA" sz="1200" dirty="0">
                <a:solidFill>
                  <a:schemeClr val="bg1"/>
                </a:solidFill>
                <a:latin typeface="Arial" panose="020B0604020202020204" pitchFamily="34" charset="0"/>
                <a:cs typeface="Arial" panose="020B0604020202020204" pitchFamily="34" charset="0"/>
              </a:rPr>
              <a:t>-8.1% (8.1 kg)</a:t>
            </a:r>
          </a:p>
          <a:p>
            <a:pPr algn="ctr"/>
            <a:r>
              <a:rPr lang="en-CA" sz="1200" dirty="0">
                <a:solidFill>
                  <a:schemeClr val="bg1"/>
                </a:solidFill>
                <a:latin typeface="Arial" panose="020B0604020202020204" pitchFamily="34" charset="0"/>
                <a:cs typeface="Arial" panose="020B0604020202020204" pitchFamily="34" charset="0"/>
              </a:rPr>
              <a:t>CONTRAVE</a:t>
            </a:r>
          </a:p>
          <a:p>
            <a:pPr algn="ctr"/>
            <a:r>
              <a:rPr lang="en-CA" sz="1200" dirty="0">
                <a:solidFill>
                  <a:schemeClr val="bg1"/>
                </a:solidFill>
                <a:latin typeface="Arial" panose="020B0604020202020204" pitchFamily="34" charset="0"/>
                <a:cs typeface="Arial" panose="020B0604020202020204" pitchFamily="34" charset="0"/>
              </a:rPr>
              <a:t>(</a:t>
            </a:r>
            <a:r>
              <a:rPr lang="en-CA" sz="1200" i="1" dirty="0">
                <a:solidFill>
                  <a:schemeClr val="bg1"/>
                </a:solidFill>
                <a:latin typeface="Arial" panose="020B0604020202020204" pitchFamily="34" charset="0"/>
                <a:cs typeface="Arial" panose="020B0604020202020204" pitchFamily="34" charset="0"/>
              </a:rPr>
              <a:t>p</a:t>
            </a:r>
            <a:r>
              <a:rPr lang="en-CA" sz="1200" dirty="0">
                <a:solidFill>
                  <a:schemeClr val="bg1"/>
                </a:solidFill>
                <a:latin typeface="Arial" panose="020B0604020202020204" pitchFamily="34" charset="0"/>
                <a:cs typeface="Arial" panose="020B0604020202020204" pitchFamily="34" charset="0"/>
              </a:rPr>
              <a:t>&lt;0.001)</a:t>
            </a:r>
            <a:endParaRPr lang="en-US" dirty="0">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4CA56E3-8873-AD44-A60C-14FC1ACA6443}"/>
              </a:ext>
            </a:extLst>
          </p:cNvPr>
          <p:cNvPicPr>
            <a:picLocks noChangeAspect="1"/>
          </p:cNvPicPr>
          <p:nvPr/>
        </p:nvPicPr>
        <p:blipFill>
          <a:blip r:embed="rId2"/>
          <a:srcRect/>
          <a:stretch/>
        </p:blipFill>
        <p:spPr>
          <a:xfrm>
            <a:off x="807658" y="2109658"/>
            <a:ext cx="6835345" cy="2983506"/>
          </a:xfrm>
          <a:prstGeom prst="rect">
            <a:avLst/>
          </a:prstGeom>
        </p:spPr>
      </p:pic>
      <p:sp>
        <p:nvSpPr>
          <p:cNvPr id="10" name="Text Placeholder 5">
            <a:extLst>
              <a:ext uri="{FF2B5EF4-FFF2-40B4-BE49-F238E27FC236}">
                <a16:creationId xmlns:a16="http://schemas.microsoft.com/office/drawing/2014/main" id="{B2E4007E-EA6F-254E-B622-ED8C1BCB19CB}"/>
              </a:ext>
            </a:extLst>
          </p:cNvPr>
          <p:cNvSpPr txBox="1">
            <a:spLocks/>
          </p:cNvSpPr>
          <p:nvPr/>
        </p:nvSpPr>
        <p:spPr>
          <a:xfrm>
            <a:off x="753357" y="1181191"/>
            <a:ext cx="9305044"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CA" dirty="0"/>
              <a:t>Mean change in body weight was -8.1% in the CONTRAVE 32 mg/360 mg group vs. -4.9% in the placebo group (primary endpoint, ITT population).</a:t>
            </a:r>
            <a:endParaRPr lang="en-CA" b="0" baseline="30000" dirty="0"/>
          </a:p>
        </p:txBody>
      </p:sp>
    </p:spTree>
    <p:extLst>
      <p:ext uri="{BB962C8B-B14F-4D97-AF65-F5344CB8AC3E}">
        <p14:creationId xmlns:p14="http://schemas.microsoft.com/office/powerpoint/2010/main" val="157242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1E74C40-E7FB-5640-8467-FB74F3DB2A83}"/>
              </a:ext>
            </a:extLst>
          </p:cNvPr>
          <p:cNvSpPr>
            <a:spLocks noGrp="1"/>
          </p:cNvSpPr>
          <p:nvPr>
            <p:ph sz="quarter" idx="14"/>
          </p:nvPr>
        </p:nvSpPr>
        <p:spPr/>
        <p:txBody>
          <a:bodyPr/>
          <a:lstStyle/>
          <a:p>
            <a:r>
              <a:rPr lang="en-US" dirty="0"/>
              <a:t>BMOD: </a:t>
            </a:r>
            <a:r>
              <a:rPr lang="en-US" dirty="0" err="1"/>
              <a:t>behavioural</a:t>
            </a:r>
            <a:r>
              <a:rPr lang="en-US" dirty="0"/>
              <a:t> modification; BP: blood pressure; HDL-C: high-density lipoprotein cholesterol; LDL-C: low-density lipoprotein cholesterol.</a:t>
            </a:r>
          </a:p>
          <a:p>
            <a:r>
              <a:rPr lang="en-US" dirty="0"/>
              <a:t>* Intensive </a:t>
            </a:r>
            <a:r>
              <a:rPr lang="en-US" dirty="0" err="1"/>
              <a:t>behavioural</a:t>
            </a:r>
            <a:r>
              <a:rPr lang="en-US" dirty="0"/>
              <a:t> modification program consisting of 28 group counselling sessions over 56 weeks combined with a prescribed diet and exercise program.</a:t>
            </a:r>
          </a:p>
          <a:p>
            <a:pPr marL="82550" indent="-82550"/>
            <a:r>
              <a:rPr lang="en-US" dirty="0"/>
              <a:t>†	Least square means, from all randomized patients who had a baseline measurement and had at least one post-baseline body weight measurement while on study drug. Based on LOCF with the last on-drug observation carried forward. </a:t>
            </a:r>
          </a:p>
          <a:p>
            <a:r>
              <a:rPr lang="en-US" dirty="0"/>
              <a:t>‡ Values are baseline median, median % change, and the Hodges-Lehmann estimate of the median treatment difference. </a:t>
            </a:r>
          </a:p>
        </p:txBody>
      </p:sp>
      <p:sp>
        <p:nvSpPr>
          <p:cNvPr id="6" name="Title 1">
            <a:extLst>
              <a:ext uri="{FF2B5EF4-FFF2-40B4-BE49-F238E27FC236}">
                <a16:creationId xmlns:a16="http://schemas.microsoft.com/office/drawing/2014/main" id="{6FE91260-E8F4-C442-9C24-89AC994B494B}"/>
              </a:ext>
            </a:extLst>
          </p:cNvPr>
          <p:cNvSpPr>
            <a:spLocks noGrp="1"/>
          </p:cNvSpPr>
          <p:nvPr>
            <p:ph type="title"/>
          </p:nvPr>
        </p:nvSpPr>
        <p:spPr>
          <a:xfrm>
            <a:off x="753357" y="789277"/>
            <a:ext cx="8563172" cy="687158"/>
          </a:xfrm>
        </p:spPr>
        <p:txBody>
          <a:bodyPr/>
          <a:lstStyle/>
          <a:p>
            <a:r>
              <a:rPr lang="en-CA" sz="1900" dirty="0"/>
              <a:t>Demonstrated effect of CONTRAVE on cardiovascular and metabolic parameters in COR-BMOD</a:t>
            </a:r>
          </a:p>
        </p:txBody>
      </p:sp>
      <p:sp>
        <p:nvSpPr>
          <p:cNvPr id="7" name="Text Placeholder 3">
            <a:extLst>
              <a:ext uri="{FF2B5EF4-FFF2-40B4-BE49-F238E27FC236}">
                <a16:creationId xmlns:a16="http://schemas.microsoft.com/office/drawing/2014/main" id="{8802FCA1-77D1-E147-B65E-59A356B9B28F}"/>
              </a:ext>
            </a:extLst>
          </p:cNvPr>
          <p:cNvSpPr>
            <a:spLocks noGrp="1"/>
          </p:cNvSpPr>
          <p:nvPr>
            <p:ph type="body" sz="quarter" idx="13"/>
          </p:nvPr>
        </p:nvSpPr>
        <p:spPr>
          <a:xfrm>
            <a:off x="753356" y="585846"/>
            <a:ext cx="10690783" cy="509587"/>
          </a:xfrm>
        </p:spPr>
        <p:txBody>
          <a:bodyPr/>
          <a:lstStyle/>
          <a:p>
            <a:r>
              <a:rPr lang="en-CA" dirty="0"/>
              <a:t>In conjunction with intensive BMOD counselling</a:t>
            </a:r>
            <a:r>
              <a:rPr lang="en-CA" b="0" dirty="0"/>
              <a:t>*</a:t>
            </a:r>
          </a:p>
        </p:txBody>
      </p:sp>
      <p:sp>
        <p:nvSpPr>
          <p:cNvPr id="10" name="Text Placeholder 3">
            <a:extLst>
              <a:ext uri="{FF2B5EF4-FFF2-40B4-BE49-F238E27FC236}">
                <a16:creationId xmlns:a16="http://schemas.microsoft.com/office/drawing/2014/main" id="{6DA2A9D1-515C-384A-AE35-0FE0ACE6C89D}"/>
              </a:ext>
            </a:extLst>
          </p:cNvPr>
          <p:cNvSpPr txBox="1">
            <a:spLocks/>
          </p:cNvSpPr>
          <p:nvPr/>
        </p:nvSpPr>
        <p:spPr>
          <a:xfrm>
            <a:off x="753356" y="1464057"/>
            <a:ext cx="10690783" cy="3565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The effect of CONTRAVE on cardiovascular morbidity and mortality has not been established.</a:t>
            </a:r>
            <a:endParaRPr lang="en-US" dirty="0"/>
          </a:p>
        </p:txBody>
      </p:sp>
      <p:sp>
        <p:nvSpPr>
          <p:cNvPr id="11" name="Text Placeholder 3">
            <a:extLst>
              <a:ext uri="{FF2B5EF4-FFF2-40B4-BE49-F238E27FC236}">
                <a16:creationId xmlns:a16="http://schemas.microsoft.com/office/drawing/2014/main" id="{3213BFD3-3CBB-7949-ADD7-88C7670FD717}"/>
              </a:ext>
            </a:extLst>
          </p:cNvPr>
          <p:cNvSpPr txBox="1">
            <a:spLocks/>
          </p:cNvSpPr>
          <p:nvPr/>
        </p:nvSpPr>
        <p:spPr>
          <a:xfrm>
            <a:off x="753356" y="2152714"/>
            <a:ext cx="10690783"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b="0" dirty="0">
                <a:solidFill>
                  <a:schemeClr val="accent1"/>
                </a:solidFill>
              </a:rPr>
              <a:t>COR-BMOD: Change from baseline to week 56 in patients overweight or with obesity, and without diabetes</a:t>
            </a:r>
            <a:r>
              <a:rPr lang="en-CA" b="0" baseline="30000" dirty="0">
                <a:solidFill>
                  <a:schemeClr val="accent1"/>
                </a:solidFill>
              </a:rPr>
              <a:t>1</a:t>
            </a:r>
          </a:p>
        </p:txBody>
      </p:sp>
      <p:pic>
        <p:nvPicPr>
          <p:cNvPr id="14" name="Picture 13">
            <a:extLst>
              <a:ext uri="{FF2B5EF4-FFF2-40B4-BE49-F238E27FC236}">
                <a16:creationId xmlns:a16="http://schemas.microsoft.com/office/drawing/2014/main" id="{035EC860-031D-E94B-8F38-7DE19BCF0E38}"/>
              </a:ext>
            </a:extLst>
          </p:cNvPr>
          <p:cNvPicPr>
            <a:picLocks noChangeAspect="1"/>
          </p:cNvPicPr>
          <p:nvPr/>
        </p:nvPicPr>
        <p:blipFill>
          <a:blip r:embed="rId2"/>
          <a:srcRect/>
          <a:stretch/>
        </p:blipFill>
        <p:spPr>
          <a:xfrm>
            <a:off x="844368" y="2662301"/>
            <a:ext cx="10503265" cy="2688835"/>
          </a:xfrm>
          <a:prstGeom prst="rect">
            <a:avLst/>
          </a:prstGeom>
        </p:spPr>
      </p:pic>
    </p:spTree>
    <p:extLst>
      <p:ext uri="{BB962C8B-B14F-4D97-AF65-F5344CB8AC3E}">
        <p14:creationId xmlns:p14="http://schemas.microsoft.com/office/powerpoint/2010/main" val="2384211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4525F-18B3-0840-858A-26A24868AD2C}"/>
              </a:ext>
            </a:extLst>
          </p:cNvPr>
          <p:cNvSpPr>
            <a:spLocks noGrp="1"/>
          </p:cNvSpPr>
          <p:nvPr>
            <p:ph type="title"/>
          </p:nvPr>
        </p:nvSpPr>
        <p:spPr>
          <a:xfrm>
            <a:off x="753357" y="776129"/>
            <a:ext cx="9999988" cy="423873"/>
          </a:xfrm>
        </p:spPr>
        <p:txBody>
          <a:bodyPr/>
          <a:lstStyle/>
          <a:p>
            <a:r>
              <a:rPr lang="en-CA" sz="1900" dirty="0"/>
              <a:t>CONTRAVE demonstrated significantly more weight loss vs. placebo</a:t>
            </a:r>
            <a:endParaRPr lang="en-US" sz="1900" dirty="0"/>
          </a:p>
        </p:txBody>
      </p:sp>
      <p:sp>
        <p:nvSpPr>
          <p:cNvPr id="5" name="Content Placeholder 4">
            <a:extLst>
              <a:ext uri="{FF2B5EF4-FFF2-40B4-BE49-F238E27FC236}">
                <a16:creationId xmlns:a16="http://schemas.microsoft.com/office/drawing/2014/main" id="{979218CC-D63F-8248-840E-200BD4C2E84A}"/>
              </a:ext>
            </a:extLst>
          </p:cNvPr>
          <p:cNvSpPr>
            <a:spLocks noGrp="1"/>
          </p:cNvSpPr>
          <p:nvPr>
            <p:ph sz="quarter" idx="14"/>
          </p:nvPr>
        </p:nvSpPr>
        <p:spPr>
          <a:xfrm>
            <a:off x="753356" y="5969509"/>
            <a:ext cx="10690783" cy="751475"/>
          </a:xfrm>
        </p:spPr>
        <p:txBody>
          <a:bodyPr/>
          <a:lstStyle/>
          <a:p>
            <a:r>
              <a:rPr lang="en-CA" dirty="0"/>
              <a:t>ITT: intention to treat; LOCF: last observation carried forward.</a:t>
            </a:r>
          </a:p>
          <a:p>
            <a:r>
              <a:rPr lang="en-CA" dirty="0"/>
              <a:t>Adapted from the Product Monograph.</a:t>
            </a:r>
          </a:p>
          <a:p>
            <a:pPr marL="69850" indent="-69850"/>
            <a:r>
              <a:rPr lang="en-CA" dirty="0"/>
              <a:t>*	</a:t>
            </a:r>
            <a:r>
              <a:rPr lang="en-US" dirty="0"/>
              <a:t>A phase 3, 56-week multicenter, double-blind, placebo-controlled study of patients with obesity (BMI ≥30 kg/m</a:t>
            </a:r>
            <a:r>
              <a:rPr lang="en-US" baseline="30000" dirty="0"/>
              <a:t>2</a:t>
            </a:r>
            <a:r>
              <a:rPr lang="en-US" dirty="0"/>
              <a:t>) or overweight (BMI ≥27 kg/m</a:t>
            </a:r>
            <a:r>
              <a:rPr lang="en-US" baseline="30000" dirty="0"/>
              <a:t>2</a:t>
            </a:r>
            <a:r>
              <a:rPr lang="en-US" dirty="0"/>
              <a:t>) with type 2 diabetes mellitus with or without </a:t>
            </a:r>
            <a:r>
              <a:rPr lang="en-CA" dirty="0"/>
              <a:t>hypertension and/or dyslipidemia and not achieving glycemic goal of a HbA1c less than 7% either with or without oral antidiabetic agents</a:t>
            </a:r>
            <a:r>
              <a:rPr lang="en-US" dirty="0"/>
              <a:t>. Patients were randomized to naltrexone (16–50 mg/day) and/or bupropion </a:t>
            </a:r>
            <a:br>
              <a:rPr lang="en-US" dirty="0"/>
            </a:br>
            <a:r>
              <a:rPr lang="en-US" dirty="0"/>
              <a:t>(300–400 mg/day) or placebo. Results presented are for the recommended daily dose of two 8 mg/90 mg tablets taken twice daily for a total dose of 32 mg/360 mg. Treatment was initiated with a 3-week dose-escalation period followed by approximately 1 year of continued therapy. Treatment included a program consisting of instruction to follow a reduced-calorie diet resulting in an approximate 500 kcal/day decrease in caloric intake, </a:t>
            </a:r>
            <a:r>
              <a:rPr lang="en-US" dirty="0" err="1"/>
              <a:t>behavioural</a:t>
            </a:r>
            <a:r>
              <a:rPr lang="en-US" dirty="0"/>
              <a:t> counseling, and increased physical activity. Co-primary endpoints were percent change from baseline body weight and proportion of patients achieving ≥5% total decreased body weight. Mean baseline weight for CONTRAVE/placebo: 104.2 kg (N=321)/105.3 kg (N=166).</a:t>
            </a:r>
            <a:r>
              <a:rPr lang="en-US" baseline="30000" dirty="0"/>
              <a:t> </a:t>
            </a:r>
            <a:r>
              <a:rPr lang="en-CA" dirty="0"/>
              <a:t>Other mean baseline values for CONTRAVE/placebo: HbA1c (%) 8.0/8.0; fasting glucose (mmol/L) 8.9/9.1; waist circumference (cm) 115.6/114.3; triglycerides (mmol/L) 1.7/1.9; HDL-C (mmol/L) 1.2/1.2; LDL-C (mmol/L) 2.6/2.6; systolic blood pressure (mmHg) 125.0/124.5; diastolic blood pressure (mmHg) 77.5/77.4; heart rate (bpm) 72.9/73.1.</a:t>
            </a:r>
            <a:endParaRPr lang="en-US" dirty="0"/>
          </a:p>
        </p:txBody>
      </p:sp>
      <p:sp>
        <p:nvSpPr>
          <p:cNvPr id="6" name="Text Placeholder 3">
            <a:extLst>
              <a:ext uri="{FF2B5EF4-FFF2-40B4-BE49-F238E27FC236}">
                <a16:creationId xmlns:a16="http://schemas.microsoft.com/office/drawing/2014/main" id="{B85BD432-2217-914E-9903-BAE61AE5362E}"/>
              </a:ext>
            </a:extLst>
          </p:cNvPr>
          <p:cNvSpPr txBox="1">
            <a:spLocks/>
          </p:cNvSpPr>
          <p:nvPr/>
        </p:nvSpPr>
        <p:spPr>
          <a:xfrm>
            <a:off x="753356" y="1891008"/>
            <a:ext cx="10690783"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b="0" dirty="0">
                <a:solidFill>
                  <a:schemeClr val="accent1"/>
                </a:solidFill>
              </a:rPr>
              <a:t>COR-Diabetes: Mean change in weight over 56 weeks in the completer population</a:t>
            </a:r>
            <a:r>
              <a:rPr lang="en-CA" b="0" baseline="30000" dirty="0">
                <a:solidFill>
                  <a:schemeClr val="accent1"/>
                </a:solidFill>
              </a:rPr>
              <a:t>1</a:t>
            </a:r>
            <a:r>
              <a:rPr lang="en-CA" b="0" dirty="0">
                <a:solidFill>
                  <a:schemeClr val="accent1"/>
                </a:solidFill>
              </a:rPr>
              <a:t>*</a:t>
            </a:r>
            <a:endParaRPr lang="en-CA" b="0" baseline="30000" dirty="0">
              <a:solidFill>
                <a:schemeClr val="accent1"/>
              </a:solidFill>
            </a:endParaRPr>
          </a:p>
        </p:txBody>
      </p:sp>
      <p:sp>
        <p:nvSpPr>
          <p:cNvPr id="8" name="TextBox 7">
            <a:extLst>
              <a:ext uri="{FF2B5EF4-FFF2-40B4-BE49-F238E27FC236}">
                <a16:creationId xmlns:a16="http://schemas.microsoft.com/office/drawing/2014/main" id="{418B0572-EDFE-0C48-A697-394955922639}"/>
              </a:ext>
            </a:extLst>
          </p:cNvPr>
          <p:cNvSpPr txBox="1"/>
          <p:nvPr/>
        </p:nvSpPr>
        <p:spPr>
          <a:xfrm>
            <a:off x="8348869" y="4532249"/>
            <a:ext cx="2750931" cy="1015663"/>
          </a:xfrm>
          <a:prstGeom prst="rect">
            <a:avLst/>
          </a:prstGeom>
          <a:noFill/>
        </p:spPr>
        <p:txBody>
          <a:bodyPr wrap="square" rtlCol="0" anchor="t" anchorCtr="0">
            <a:noAutofit/>
          </a:bodyPr>
          <a:lstStyle/>
          <a:p>
            <a:pPr algn="ctr"/>
            <a:r>
              <a:rPr lang="en-CA" sz="1200" dirty="0">
                <a:latin typeface="Arial" panose="020B0604020202020204" pitchFamily="34" charset="0"/>
                <a:cs typeface="Arial" panose="020B0604020202020204" pitchFamily="34" charset="0"/>
              </a:rPr>
              <a:t>41.2% of patients in the placebo group and 47.8% of patients in the CONTRAVE group discontinued treatment. </a:t>
            </a:r>
            <a:endParaRPr lang="en-US" sz="1200" dirty="0">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69EC0468-538B-A549-AF34-102B573EEC9A}"/>
              </a:ext>
            </a:extLst>
          </p:cNvPr>
          <p:cNvSpPr/>
          <p:nvPr/>
        </p:nvSpPr>
        <p:spPr>
          <a:xfrm>
            <a:off x="8565964" y="1958975"/>
            <a:ext cx="2408400" cy="231800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195C0D4-A626-C849-883D-CDF24B2674E7}"/>
              </a:ext>
            </a:extLst>
          </p:cNvPr>
          <p:cNvSpPr txBox="1"/>
          <p:nvPr/>
        </p:nvSpPr>
        <p:spPr>
          <a:xfrm>
            <a:off x="8772135" y="2117702"/>
            <a:ext cx="1996059" cy="2000548"/>
          </a:xfrm>
          <a:prstGeom prst="rect">
            <a:avLst/>
          </a:prstGeom>
          <a:noFill/>
        </p:spPr>
        <p:txBody>
          <a:bodyPr wrap="none" rtlCol="0" anchor="ctr" anchorCtr="0">
            <a:spAutoFit/>
          </a:bodyPr>
          <a:lstStyle/>
          <a:p>
            <a:pPr algn="ctr"/>
            <a:r>
              <a:rPr lang="en-CA" sz="1200" dirty="0">
                <a:solidFill>
                  <a:schemeClr val="bg1"/>
                </a:solidFill>
                <a:latin typeface="Arial" panose="020B0604020202020204" pitchFamily="34" charset="0"/>
                <a:cs typeface="Arial" panose="020B0604020202020204" pitchFamily="34" charset="0"/>
              </a:rPr>
              <a:t>2.2X more weight loss </a:t>
            </a:r>
            <a:br>
              <a:rPr lang="en-CA" sz="1200" dirty="0">
                <a:solidFill>
                  <a:schemeClr val="bg1"/>
                </a:solidFill>
                <a:latin typeface="Arial" panose="020B0604020202020204" pitchFamily="34" charset="0"/>
                <a:cs typeface="Arial" panose="020B0604020202020204" pitchFamily="34" charset="0"/>
              </a:rPr>
            </a:br>
            <a:r>
              <a:rPr lang="en-CA" sz="1200" dirty="0">
                <a:solidFill>
                  <a:schemeClr val="bg1"/>
                </a:solidFill>
                <a:latin typeface="Arial" panose="020B0604020202020204" pitchFamily="34" charset="0"/>
                <a:cs typeface="Arial" panose="020B0604020202020204" pitchFamily="34" charset="0"/>
              </a:rPr>
              <a:t>with CONTRAVE </a:t>
            </a:r>
            <a:br>
              <a:rPr lang="en-CA" dirty="0">
                <a:solidFill>
                  <a:schemeClr val="bg1"/>
                </a:solidFill>
                <a:latin typeface="Arial" panose="020B0604020202020204" pitchFamily="34" charset="0"/>
                <a:cs typeface="Arial" panose="020B0604020202020204" pitchFamily="34" charset="0"/>
              </a:rPr>
            </a:br>
            <a:r>
              <a:rPr lang="en-CA" sz="1200" dirty="0">
                <a:solidFill>
                  <a:schemeClr val="bg1"/>
                </a:solidFill>
                <a:latin typeface="Arial" panose="020B0604020202020204" pitchFamily="34" charset="0"/>
                <a:cs typeface="Arial" panose="020B0604020202020204" pitchFamily="34" charset="0"/>
              </a:rPr>
              <a:t>in the ITT population </a:t>
            </a:r>
          </a:p>
          <a:p>
            <a:pPr algn="ctr"/>
            <a:r>
              <a:rPr lang="en-CA" sz="1200" dirty="0">
                <a:solidFill>
                  <a:schemeClr val="bg1"/>
                </a:solidFill>
                <a:latin typeface="Arial" panose="020B0604020202020204" pitchFamily="34" charset="0"/>
                <a:cs typeface="Arial" panose="020B0604020202020204" pitchFamily="34" charset="0"/>
              </a:rPr>
              <a:t>(primary endpoint, LOCF)</a:t>
            </a:r>
          </a:p>
          <a:p>
            <a:pPr algn="ctr"/>
            <a:endParaRPr lang="en-CA" sz="1200" dirty="0">
              <a:solidFill>
                <a:schemeClr val="bg1"/>
              </a:solidFill>
              <a:latin typeface="Arial" panose="020B0604020202020204" pitchFamily="34" charset="0"/>
              <a:cs typeface="Arial" panose="020B0604020202020204" pitchFamily="34" charset="0"/>
            </a:endParaRPr>
          </a:p>
          <a:p>
            <a:pPr algn="ctr"/>
            <a:r>
              <a:rPr lang="en-CA" sz="1200" dirty="0">
                <a:solidFill>
                  <a:schemeClr val="bg1"/>
                </a:solidFill>
                <a:latin typeface="Arial" panose="020B0604020202020204" pitchFamily="34" charset="0"/>
                <a:cs typeface="Arial" panose="020B0604020202020204" pitchFamily="34" charset="0"/>
              </a:rPr>
              <a:t>-1.7% (1.8 kg)</a:t>
            </a:r>
          </a:p>
          <a:p>
            <a:pPr algn="ctr"/>
            <a:r>
              <a:rPr lang="en-CA" sz="1200" dirty="0">
                <a:solidFill>
                  <a:schemeClr val="bg1"/>
                </a:solidFill>
                <a:latin typeface="Arial" panose="020B0604020202020204" pitchFamily="34" charset="0"/>
                <a:cs typeface="Arial" panose="020B0604020202020204" pitchFamily="34" charset="0"/>
              </a:rPr>
              <a:t>placebo</a:t>
            </a:r>
          </a:p>
          <a:p>
            <a:pPr algn="ctr"/>
            <a:endParaRPr lang="en-CA" sz="1200" dirty="0">
              <a:solidFill>
                <a:schemeClr val="bg1"/>
              </a:solidFill>
              <a:latin typeface="Arial" panose="020B0604020202020204" pitchFamily="34" charset="0"/>
              <a:cs typeface="Arial" panose="020B0604020202020204" pitchFamily="34" charset="0"/>
            </a:endParaRPr>
          </a:p>
          <a:p>
            <a:pPr algn="ctr"/>
            <a:r>
              <a:rPr lang="en-CA" sz="1200" dirty="0">
                <a:solidFill>
                  <a:schemeClr val="bg1"/>
                </a:solidFill>
                <a:latin typeface="Arial" panose="020B0604020202020204" pitchFamily="34" charset="0"/>
                <a:cs typeface="Arial" panose="020B0604020202020204" pitchFamily="34" charset="0"/>
              </a:rPr>
              <a:t>-23.7% (3.9 kg)</a:t>
            </a:r>
          </a:p>
          <a:p>
            <a:pPr algn="ctr"/>
            <a:r>
              <a:rPr lang="en-CA" sz="1200" dirty="0">
                <a:solidFill>
                  <a:schemeClr val="bg1"/>
                </a:solidFill>
                <a:latin typeface="Arial" panose="020B0604020202020204" pitchFamily="34" charset="0"/>
                <a:cs typeface="Arial" panose="020B0604020202020204" pitchFamily="34" charset="0"/>
              </a:rPr>
              <a:t>CONTRAVE</a:t>
            </a:r>
          </a:p>
          <a:p>
            <a:pPr algn="ctr"/>
            <a:r>
              <a:rPr lang="en-CA" sz="1200" dirty="0">
                <a:solidFill>
                  <a:schemeClr val="bg1"/>
                </a:solidFill>
                <a:latin typeface="Arial" panose="020B0604020202020204" pitchFamily="34" charset="0"/>
                <a:cs typeface="Arial" panose="020B0604020202020204" pitchFamily="34" charset="0"/>
              </a:rPr>
              <a:t>(</a:t>
            </a:r>
            <a:r>
              <a:rPr lang="en-CA" sz="1200" i="1" dirty="0">
                <a:solidFill>
                  <a:schemeClr val="bg1"/>
                </a:solidFill>
                <a:latin typeface="Arial" panose="020B0604020202020204" pitchFamily="34" charset="0"/>
                <a:cs typeface="Arial" panose="020B0604020202020204" pitchFamily="34" charset="0"/>
              </a:rPr>
              <a:t>p</a:t>
            </a:r>
            <a:r>
              <a:rPr lang="en-CA" sz="1200" dirty="0">
                <a:solidFill>
                  <a:schemeClr val="bg1"/>
                </a:solidFill>
                <a:latin typeface="Arial" panose="020B0604020202020204" pitchFamily="34" charset="0"/>
                <a:cs typeface="Arial" panose="020B0604020202020204" pitchFamily="34" charset="0"/>
              </a:rPr>
              <a:t>&lt;0.001)</a:t>
            </a:r>
            <a:endParaRPr lang="en-US" dirty="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784C033-C6BD-1541-83BB-BA18DE747474}"/>
              </a:ext>
            </a:extLst>
          </p:cNvPr>
          <p:cNvPicPr>
            <a:picLocks noChangeAspect="1"/>
          </p:cNvPicPr>
          <p:nvPr/>
        </p:nvPicPr>
        <p:blipFill>
          <a:blip r:embed="rId2"/>
          <a:srcRect/>
          <a:stretch/>
        </p:blipFill>
        <p:spPr>
          <a:xfrm>
            <a:off x="839788" y="2312304"/>
            <a:ext cx="6736080" cy="3002280"/>
          </a:xfrm>
          <a:prstGeom prst="rect">
            <a:avLst/>
          </a:prstGeom>
        </p:spPr>
      </p:pic>
      <p:sp>
        <p:nvSpPr>
          <p:cNvPr id="11" name="Text Placeholder 3">
            <a:extLst>
              <a:ext uri="{FF2B5EF4-FFF2-40B4-BE49-F238E27FC236}">
                <a16:creationId xmlns:a16="http://schemas.microsoft.com/office/drawing/2014/main" id="{6DC9B1E9-52DE-9342-873D-3AEEBBDE85B2}"/>
              </a:ext>
            </a:extLst>
          </p:cNvPr>
          <p:cNvSpPr>
            <a:spLocks noGrp="1"/>
          </p:cNvSpPr>
          <p:nvPr>
            <p:ph type="body" sz="quarter" idx="13"/>
          </p:nvPr>
        </p:nvSpPr>
        <p:spPr>
          <a:xfrm>
            <a:off x="753356" y="577221"/>
            <a:ext cx="10690783" cy="205320"/>
          </a:xfrm>
        </p:spPr>
        <p:txBody>
          <a:bodyPr/>
          <a:lstStyle/>
          <a:p>
            <a:r>
              <a:rPr lang="en-CA" dirty="0"/>
              <a:t>Patients with overweight or obesity and type 2 diabetes</a:t>
            </a:r>
            <a:endParaRPr lang="en-CA" b="0" dirty="0"/>
          </a:p>
        </p:txBody>
      </p:sp>
      <p:sp>
        <p:nvSpPr>
          <p:cNvPr id="12" name="Text Placeholder 3">
            <a:extLst>
              <a:ext uri="{FF2B5EF4-FFF2-40B4-BE49-F238E27FC236}">
                <a16:creationId xmlns:a16="http://schemas.microsoft.com/office/drawing/2014/main" id="{75483561-46C3-3640-A778-9BFA513CC903}"/>
              </a:ext>
            </a:extLst>
          </p:cNvPr>
          <p:cNvSpPr txBox="1">
            <a:spLocks/>
          </p:cNvSpPr>
          <p:nvPr/>
        </p:nvSpPr>
        <p:spPr>
          <a:xfrm>
            <a:off x="753357" y="1178708"/>
            <a:ext cx="10221008"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0"/>
            <a:r>
              <a:rPr lang="en-CA" dirty="0"/>
              <a:t>Mean change in body weight was -3.7% in the CONTRAVE 32 mg/360 mg group vs. -1.7% in the placebo group (primary endpoint, ITT population).</a:t>
            </a:r>
          </a:p>
        </p:txBody>
      </p:sp>
    </p:spTree>
    <p:extLst>
      <p:ext uri="{BB962C8B-B14F-4D97-AF65-F5344CB8AC3E}">
        <p14:creationId xmlns:p14="http://schemas.microsoft.com/office/powerpoint/2010/main" val="612800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8432-DE4F-3048-B2F3-D9F356CF271A}"/>
              </a:ext>
            </a:extLst>
          </p:cNvPr>
          <p:cNvSpPr>
            <a:spLocks noGrp="1"/>
          </p:cNvSpPr>
          <p:nvPr>
            <p:ph type="title"/>
          </p:nvPr>
        </p:nvSpPr>
        <p:spPr>
          <a:xfrm>
            <a:off x="753356" y="565669"/>
            <a:ext cx="9167021" cy="624689"/>
          </a:xfrm>
        </p:spPr>
        <p:txBody>
          <a:bodyPr/>
          <a:lstStyle/>
          <a:p>
            <a:r>
              <a:rPr lang="en-CA" sz="1900" dirty="0"/>
              <a:t>Demonstrated effect of CONTRAVE on cardiovascular and metabolic parameters in COR-Diabetes</a:t>
            </a:r>
          </a:p>
        </p:txBody>
      </p:sp>
      <p:sp>
        <p:nvSpPr>
          <p:cNvPr id="4" name="Text Placeholder 3">
            <a:extLst>
              <a:ext uri="{FF2B5EF4-FFF2-40B4-BE49-F238E27FC236}">
                <a16:creationId xmlns:a16="http://schemas.microsoft.com/office/drawing/2014/main" id="{C99698BF-BF70-9A46-856E-F652F26E0126}"/>
              </a:ext>
            </a:extLst>
          </p:cNvPr>
          <p:cNvSpPr>
            <a:spLocks noGrp="1"/>
          </p:cNvSpPr>
          <p:nvPr>
            <p:ph type="body" sz="quarter" idx="13"/>
          </p:nvPr>
        </p:nvSpPr>
        <p:spPr>
          <a:xfrm>
            <a:off x="753356" y="1165461"/>
            <a:ext cx="10690783" cy="509587"/>
          </a:xfrm>
        </p:spPr>
        <p:txBody>
          <a:bodyPr/>
          <a:lstStyle/>
          <a:p>
            <a:r>
              <a:rPr lang="en-CA" dirty="0"/>
              <a:t>The effect of CONTRAVE on cardiovascular morbidity and mortality has not been established. </a:t>
            </a:r>
            <a:endParaRPr lang="en-US" dirty="0"/>
          </a:p>
        </p:txBody>
      </p:sp>
      <p:sp>
        <p:nvSpPr>
          <p:cNvPr id="5" name="Content Placeholder 4">
            <a:extLst>
              <a:ext uri="{FF2B5EF4-FFF2-40B4-BE49-F238E27FC236}">
                <a16:creationId xmlns:a16="http://schemas.microsoft.com/office/drawing/2014/main" id="{CB9114AE-3DE4-C948-B0B0-BE7DBC57F954}"/>
              </a:ext>
            </a:extLst>
          </p:cNvPr>
          <p:cNvSpPr>
            <a:spLocks noGrp="1"/>
          </p:cNvSpPr>
          <p:nvPr>
            <p:ph sz="quarter" idx="14"/>
          </p:nvPr>
        </p:nvSpPr>
        <p:spPr/>
        <p:txBody>
          <a:bodyPr/>
          <a:lstStyle/>
          <a:p>
            <a:r>
              <a:rPr lang="en-CA" dirty="0"/>
              <a:t>BP: blood pressure; HbA1c: glycated hemoglobin; HDL-C: high-density lipoprotein cholesterol; LDL-C: low-density lipoprotein cholesterol.</a:t>
            </a:r>
          </a:p>
          <a:p>
            <a:pPr marL="95250" indent="-95250"/>
            <a:r>
              <a:rPr lang="en-CA" dirty="0"/>
              <a:t>*	Least square means, from all randomized patients who had a baseline measurement and had at least one post-baseline body weight measurement while on study drug. Based on LOCF with the last on-drug observation carried forward.</a:t>
            </a:r>
          </a:p>
          <a:p>
            <a:r>
              <a:rPr lang="en-CA" dirty="0"/>
              <a:t>† Values are baseline median, median % change, and the Hodges-Lehmann estimate of the median treatment difference. </a:t>
            </a:r>
            <a:endParaRPr lang="en-US" dirty="0"/>
          </a:p>
        </p:txBody>
      </p:sp>
      <p:sp>
        <p:nvSpPr>
          <p:cNvPr id="6" name="Text Placeholder 3">
            <a:extLst>
              <a:ext uri="{FF2B5EF4-FFF2-40B4-BE49-F238E27FC236}">
                <a16:creationId xmlns:a16="http://schemas.microsoft.com/office/drawing/2014/main" id="{048B23CC-A7E7-0D40-BB44-FBB0FB49D988}"/>
              </a:ext>
            </a:extLst>
          </p:cNvPr>
          <p:cNvSpPr txBox="1">
            <a:spLocks/>
          </p:cNvSpPr>
          <p:nvPr/>
        </p:nvSpPr>
        <p:spPr>
          <a:xfrm>
            <a:off x="753356" y="1858219"/>
            <a:ext cx="10690783"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b="0" dirty="0">
                <a:solidFill>
                  <a:schemeClr val="accent1"/>
                </a:solidFill>
              </a:rPr>
              <a:t>COR-Diabetes: Change from baseline to week 56 in patients overweight or with obesity, and with type 2 diabetes</a:t>
            </a:r>
            <a:r>
              <a:rPr lang="en-CA" b="0" baseline="30000" dirty="0">
                <a:solidFill>
                  <a:schemeClr val="accent1"/>
                </a:solidFill>
              </a:rPr>
              <a:t>1</a:t>
            </a:r>
          </a:p>
        </p:txBody>
      </p:sp>
      <p:pic>
        <p:nvPicPr>
          <p:cNvPr id="9" name="Picture 8">
            <a:extLst>
              <a:ext uri="{FF2B5EF4-FFF2-40B4-BE49-F238E27FC236}">
                <a16:creationId xmlns:a16="http://schemas.microsoft.com/office/drawing/2014/main" id="{AD4F8689-F8FD-8140-8339-5B9C05D810D4}"/>
              </a:ext>
            </a:extLst>
          </p:cNvPr>
          <p:cNvPicPr>
            <a:picLocks noChangeAspect="1"/>
          </p:cNvPicPr>
          <p:nvPr/>
        </p:nvPicPr>
        <p:blipFill>
          <a:blip r:embed="rId2"/>
          <a:srcRect/>
          <a:stretch/>
        </p:blipFill>
        <p:spPr>
          <a:xfrm>
            <a:off x="876693" y="2341689"/>
            <a:ext cx="10222290" cy="3056465"/>
          </a:xfrm>
          <a:prstGeom prst="rect">
            <a:avLst/>
          </a:prstGeom>
        </p:spPr>
      </p:pic>
    </p:spTree>
    <p:extLst>
      <p:ext uri="{BB962C8B-B14F-4D97-AF65-F5344CB8AC3E}">
        <p14:creationId xmlns:p14="http://schemas.microsoft.com/office/powerpoint/2010/main" val="1147490441"/>
      </p:ext>
    </p:extLst>
  </p:cSld>
  <p:clrMapOvr>
    <a:masterClrMapping/>
  </p:clrMapOvr>
</p:sld>
</file>

<file path=ppt/theme/theme1.xml><?xml version="1.0" encoding="utf-8"?>
<a:theme xmlns:a="http://schemas.openxmlformats.org/drawingml/2006/main" name="Office Theme">
  <a:themeElements>
    <a:clrScheme name="Contrave">
      <a:dk1>
        <a:srgbClr val="000000"/>
      </a:dk1>
      <a:lt1>
        <a:srgbClr val="FFFFFF"/>
      </a:lt1>
      <a:dk2>
        <a:srgbClr val="44546A"/>
      </a:dk2>
      <a:lt2>
        <a:srgbClr val="C7C7C7"/>
      </a:lt2>
      <a:accent1>
        <a:srgbClr val="850C70"/>
      </a:accent1>
      <a:accent2>
        <a:srgbClr val="ED7D31"/>
      </a:accent2>
      <a:accent3>
        <a:srgbClr val="F83B3B"/>
      </a:accent3>
      <a:accent4>
        <a:srgbClr val="57BC8B"/>
      </a:accent4>
      <a:accent5>
        <a:srgbClr val="A788A2"/>
      </a:accent5>
      <a:accent6>
        <a:srgbClr val="4DBAF5"/>
      </a:accent6>
      <a:hlink>
        <a:srgbClr val="850C70"/>
      </a:hlink>
      <a:folHlink>
        <a:srgbClr val="ED7D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ED68AD7675C94799086836D48EE2C9" ma:contentTypeVersion="11" ma:contentTypeDescription="Create a new document." ma:contentTypeScope="" ma:versionID="f86e2fa64b40c8a0b100722dca8c71f8">
  <xsd:schema xmlns:xsd="http://www.w3.org/2001/XMLSchema" xmlns:xs="http://www.w3.org/2001/XMLSchema" xmlns:p="http://schemas.microsoft.com/office/2006/metadata/properties" xmlns:ns2="67d602bb-4bbd-4ffc-b813-b6c5977e734e" xmlns:ns3="87ea7c3d-323c-4eac-8261-8f584c97bdca" targetNamespace="http://schemas.microsoft.com/office/2006/metadata/properties" ma:root="true" ma:fieldsID="cb5810174f767789dfbdef9f6c6e7cf6" ns2:_="" ns3:_="">
    <xsd:import namespace="67d602bb-4bbd-4ffc-b813-b6c5977e734e"/>
    <xsd:import namespace="87ea7c3d-323c-4eac-8261-8f584c97bd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602bb-4bbd-4ffc-b813-b6c5977e73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a7c3d-323c-4eac-8261-8f584c97bd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16CF13-F69A-442E-BF5D-EA95A8FBC4A8}">
  <ds:schemaRefs>
    <ds:schemaRef ds:uri="http://schemas.microsoft.com/sharepoint/v3/contenttype/forms"/>
  </ds:schemaRefs>
</ds:datastoreItem>
</file>

<file path=customXml/itemProps2.xml><?xml version="1.0" encoding="utf-8"?>
<ds:datastoreItem xmlns:ds="http://schemas.openxmlformats.org/officeDocument/2006/customXml" ds:itemID="{D2854934-4C37-4072-AD43-69DCA7C3F6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d602bb-4bbd-4ffc-b813-b6c5977e734e"/>
    <ds:schemaRef ds:uri="87ea7c3d-323c-4eac-8261-8f584c97bd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A2D646-C21E-4111-8EB1-E82A53F5CE9B}">
  <ds:schemaRefs>
    <ds:schemaRef ds:uri="http://schemas.microsoft.com/office/2006/documentManagement/types"/>
    <ds:schemaRef ds:uri="67d602bb-4bbd-4ffc-b813-b6c5977e734e"/>
    <ds:schemaRef ds:uri="87ea7c3d-323c-4eac-8261-8f584c97bdca"/>
    <ds:schemaRef ds:uri="http://purl.org/dc/elements/1.1/"/>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671</TotalTime>
  <Words>2866</Words>
  <Application>Microsoft Macintosh PowerPoint</Application>
  <PresentationFormat>Widescreen</PresentationFormat>
  <Paragraphs>167</Paragraphs>
  <Slides>13</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Obesity is a chronic disease2  Are you treating it as one?</vt:lpstr>
      <vt:lpstr>An anti-obesity agent for  chronic weight management1</vt:lpstr>
      <vt:lpstr>A dual-component mechanism of action1*</vt:lpstr>
      <vt:lpstr>CONTRAVE demonstrated significantly more weight loss vs. placebo</vt:lpstr>
      <vt:lpstr>Demonstrated effect of CONTRAVE on cardiovascular and metabolic parameters</vt:lpstr>
      <vt:lpstr>CONTRAVE demonstrated significantly more weight loss vs. placebo</vt:lpstr>
      <vt:lpstr>Demonstrated effect of CONTRAVE on cardiovascular and metabolic parameters in COR-BMOD</vt:lpstr>
      <vt:lpstr>CONTRAVE demonstrated significantly more weight loss vs. placebo</vt:lpstr>
      <vt:lpstr>Demonstrated effect of CONTRAVE on cardiovascular and metabolic parameters in COR-Diabetes</vt:lpstr>
      <vt:lpstr>Recommended daily dose: two tablets twice daily1</vt:lpstr>
      <vt:lpstr>Personalized support to complement your patients’ treatment journey</vt:lpstr>
      <vt:lpstr>ExperienceContrave.ca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McMillan</dc:creator>
  <cp:lastModifiedBy>Sarah McMillan</cp:lastModifiedBy>
  <cp:revision>13</cp:revision>
  <dcterms:created xsi:type="dcterms:W3CDTF">2020-12-10T15:28:58Z</dcterms:created>
  <dcterms:modified xsi:type="dcterms:W3CDTF">2021-02-19T22:03:50Z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0x01010052ED68AD7675C94799086836D48EE2C9</vt:lpwstr>
  </property>
</Properties>
</file>